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70" r:id="rId5"/>
    <p:sldId id="268" r:id="rId6"/>
    <p:sldId id="269" r:id="rId7"/>
    <p:sldId id="271" r:id="rId8"/>
    <p:sldId id="272" r:id="rId9"/>
    <p:sldId id="266" r:id="rId10"/>
    <p:sldId id="259" r:id="rId11"/>
    <p:sldId id="265" r:id="rId12"/>
    <p:sldId id="260" r:id="rId13"/>
    <p:sldId id="261" r:id="rId14"/>
    <p:sldId id="263" r:id="rId15"/>
    <p:sldId id="264" r:id="rId16"/>
    <p:sldId id="273" r:id="rId17"/>
    <p:sldId id="274" r:id="rId18"/>
    <p:sldId id="276" r:id="rId19"/>
    <p:sldId id="277" r:id="rId20"/>
    <p:sldId id="278" r:id="rId21"/>
    <p:sldId id="279" r:id="rId22"/>
    <p:sldId id="280" r:id="rId23"/>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65"/>
  </p:normalViewPr>
  <p:slideViewPr>
    <p:cSldViewPr snapToGrid="0">
      <p:cViewPr varScale="1">
        <p:scale>
          <a:sx n="70" d="100"/>
          <a:sy n="70" d="100"/>
        </p:scale>
        <p:origin x="-32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A9828-4F49-5240-8334-4D5F36F2A3AE}" type="datetimeFigureOut">
              <a:rPr lang="x-none" smtClean="0"/>
              <a:t>02/02/2023</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94929-DBCE-DE43-8A48-E7668D4C12E2}" type="slidenum">
              <a:rPr lang="x-none" smtClean="0"/>
              <a:t>‹N°›</a:t>
            </a:fld>
            <a:endParaRPr lang="x-none"/>
          </a:p>
        </p:txBody>
      </p:sp>
    </p:spTree>
    <p:extLst>
      <p:ext uri="{BB962C8B-B14F-4D97-AF65-F5344CB8AC3E}">
        <p14:creationId xmlns:p14="http://schemas.microsoft.com/office/powerpoint/2010/main" val="159732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E157E-7F65-5347-1EAF-521C728E3C22}"/>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x-none" dirty="0"/>
          </a:p>
        </p:txBody>
      </p:sp>
      <p:sp>
        <p:nvSpPr>
          <p:cNvPr id="3" name="Subtitle 2">
            <a:extLst>
              <a:ext uri="{FF2B5EF4-FFF2-40B4-BE49-F238E27FC236}">
                <a16:creationId xmlns:a16="http://schemas.microsoft.com/office/drawing/2014/main" xmlns="" id="{594243E3-F96E-7C83-40AD-2A3C85997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5" name="Footer Placeholder 4">
            <a:extLst>
              <a:ext uri="{FF2B5EF4-FFF2-40B4-BE49-F238E27FC236}">
                <a16:creationId xmlns:a16="http://schemas.microsoft.com/office/drawing/2014/main" xmlns="" id="{FD2E1C22-9A5F-EA2A-0D1C-B62FC9045E8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FBD57CC8-839D-4EE5-3889-0F16DEC97B67}"/>
              </a:ext>
            </a:extLst>
          </p:cNvPr>
          <p:cNvSpPr>
            <a:spLocks noGrp="1"/>
          </p:cNvSpPr>
          <p:nvPr>
            <p:ph type="sldNum" sz="quarter" idx="12"/>
          </p:nvPr>
        </p:nvSpPr>
        <p:spPr>
          <a:xfrm>
            <a:off x="8382000" y="6348686"/>
            <a:ext cx="2743200" cy="365125"/>
          </a:xfrm>
          <a:prstGeom prst="rect">
            <a:avLst/>
          </a:prstGeom>
        </p:spPr>
        <p:txBody>
          <a:bodyPr/>
          <a:lstStyle>
            <a:lvl1pPr algn="r">
              <a:defRPr sz="2000" b="0" i="0">
                <a:latin typeface="Helvetica Light" panose="020B0403020202020204" pitchFamily="34" charset="0"/>
              </a:defRPr>
            </a:lvl1pPr>
          </a:lstStyle>
          <a:p>
            <a:fld id="{C090CF59-CB55-484D-9E00-696AB1226864}" type="slidenum">
              <a:rPr lang="x-none" smtClean="0"/>
              <a:pPr/>
              <a:t>‹N°›</a:t>
            </a:fld>
            <a:endParaRPr lang="x-none" dirty="0"/>
          </a:p>
        </p:txBody>
      </p:sp>
    </p:spTree>
    <p:extLst>
      <p:ext uri="{BB962C8B-B14F-4D97-AF65-F5344CB8AC3E}">
        <p14:creationId xmlns:p14="http://schemas.microsoft.com/office/powerpoint/2010/main" val="59783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ABF622-794C-C3CE-7484-243E5AF56F9D}"/>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xmlns="" id="{867B9DB5-F2A3-A371-116D-302F2F45DB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3686657B-4CF5-871A-67B1-1E1522523EBE}"/>
              </a:ext>
            </a:extLst>
          </p:cNvPr>
          <p:cNvSpPr>
            <a:spLocks noGrp="1"/>
          </p:cNvSpPr>
          <p:nvPr>
            <p:ph type="dt" sz="half" idx="10"/>
          </p:nvPr>
        </p:nvSpPr>
        <p:spPr>
          <a:xfrm>
            <a:off x="8610600" y="6338403"/>
            <a:ext cx="2743200" cy="365125"/>
          </a:xfrm>
          <a:prstGeom prst="rect">
            <a:avLst/>
          </a:prstGeom>
        </p:spPr>
        <p:txBody>
          <a:bodyPr/>
          <a:lstStyle/>
          <a:p>
            <a:fld id="{51180B59-CC98-FC41-AB28-4FD7F914C687}" type="datetime1">
              <a:rPr lang="de-DE" smtClean="0"/>
              <a:t>02.02.2023</a:t>
            </a:fld>
            <a:endParaRPr lang="x-none"/>
          </a:p>
        </p:txBody>
      </p:sp>
      <p:sp>
        <p:nvSpPr>
          <p:cNvPr id="5" name="Footer Placeholder 4">
            <a:extLst>
              <a:ext uri="{FF2B5EF4-FFF2-40B4-BE49-F238E27FC236}">
                <a16:creationId xmlns:a16="http://schemas.microsoft.com/office/drawing/2014/main" xmlns="" id="{D7278FA0-C3E4-DDD0-04AC-BD0AF58A7F3F}"/>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671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4A4AFBB-2071-D677-4DA6-0C5482D431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xmlns="" id="{EBAE425A-539C-B857-C904-25E1BD6AE8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C4FC2788-F351-9307-AEF7-1A831794089A}"/>
              </a:ext>
            </a:extLst>
          </p:cNvPr>
          <p:cNvSpPr>
            <a:spLocks noGrp="1"/>
          </p:cNvSpPr>
          <p:nvPr>
            <p:ph type="dt" sz="half" idx="10"/>
          </p:nvPr>
        </p:nvSpPr>
        <p:spPr>
          <a:xfrm>
            <a:off x="8610600" y="6338403"/>
            <a:ext cx="2743200" cy="365125"/>
          </a:xfrm>
          <a:prstGeom prst="rect">
            <a:avLst/>
          </a:prstGeom>
        </p:spPr>
        <p:txBody>
          <a:bodyPr/>
          <a:lstStyle/>
          <a:p>
            <a:fld id="{1BD0E4CA-B17F-F749-A3FB-6DB8B510B205}" type="datetime1">
              <a:rPr lang="de-DE" smtClean="0"/>
              <a:t>02.02.2023</a:t>
            </a:fld>
            <a:endParaRPr lang="x-none"/>
          </a:p>
        </p:txBody>
      </p:sp>
      <p:sp>
        <p:nvSpPr>
          <p:cNvPr id="5" name="Footer Placeholder 4">
            <a:extLst>
              <a:ext uri="{FF2B5EF4-FFF2-40B4-BE49-F238E27FC236}">
                <a16:creationId xmlns:a16="http://schemas.microsoft.com/office/drawing/2014/main" xmlns="" id="{5566F52F-E314-1A5F-6189-9D5D7ACB51BF}"/>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141764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FD2FD-EBCB-A389-C2C2-2A7DC3BCC2EB}"/>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78F92EC6-B429-0B87-9441-428D0E8FA9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8C397699-F6D4-A136-6613-BEDCE00E62D8}"/>
              </a:ext>
            </a:extLst>
          </p:cNvPr>
          <p:cNvSpPr>
            <a:spLocks noGrp="1"/>
          </p:cNvSpPr>
          <p:nvPr>
            <p:ph type="dt" sz="half" idx="10"/>
          </p:nvPr>
        </p:nvSpPr>
        <p:spPr>
          <a:xfrm>
            <a:off x="8610600" y="6338403"/>
            <a:ext cx="2743200" cy="365125"/>
          </a:xfrm>
          <a:prstGeom prst="rect">
            <a:avLst/>
          </a:prstGeom>
        </p:spPr>
        <p:txBody>
          <a:bodyPr/>
          <a:lstStyle/>
          <a:p>
            <a:fld id="{586D8FC7-925F-DA4D-9FB5-00DD58E4BAF3}" type="datetime1">
              <a:rPr lang="de-DE" smtClean="0"/>
              <a:t>02.02.2023</a:t>
            </a:fld>
            <a:endParaRPr lang="x-none"/>
          </a:p>
        </p:txBody>
      </p:sp>
      <p:sp>
        <p:nvSpPr>
          <p:cNvPr id="5" name="Footer Placeholder 4">
            <a:extLst>
              <a:ext uri="{FF2B5EF4-FFF2-40B4-BE49-F238E27FC236}">
                <a16:creationId xmlns:a16="http://schemas.microsoft.com/office/drawing/2014/main" xmlns="" id="{65284DC1-B434-A5C5-8C71-947E72612E61}"/>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59630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67522-93ED-A8D6-ECCB-2522E1A356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17E9123B-4235-5FE0-617E-E6D17458D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609DB242-F2E6-7AD4-4FB6-8BA9483DFB07}"/>
              </a:ext>
            </a:extLst>
          </p:cNvPr>
          <p:cNvSpPr>
            <a:spLocks noGrp="1"/>
          </p:cNvSpPr>
          <p:nvPr>
            <p:ph type="dt" sz="half" idx="10"/>
          </p:nvPr>
        </p:nvSpPr>
        <p:spPr>
          <a:xfrm>
            <a:off x="8610600" y="6338403"/>
            <a:ext cx="2743200" cy="365125"/>
          </a:xfrm>
          <a:prstGeom prst="rect">
            <a:avLst/>
          </a:prstGeom>
        </p:spPr>
        <p:txBody>
          <a:bodyPr/>
          <a:lstStyle/>
          <a:p>
            <a:fld id="{3C998257-FA47-6842-B535-E0F5A929C469}" type="datetime1">
              <a:rPr lang="de-DE" smtClean="0"/>
              <a:t>02.02.2023</a:t>
            </a:fld>
            <a:endParaRPr lang="x-none"/>
          </a:p>
        </p:txBody>
      </p:sp>
      <p:sp>
        <p:nvSpPr>
          <p:cNvPr id="5" name="Footer Placeholder 4">
            <a:extLst>
              <a:ext uri="{FF2B5EF4-FFF2-40B4-BE49-F238E27FC236}">
                <a16:creationId xmlns:a16="http://schemas.microsoft.com/office/drawing/2014/main" xmlns="" id="{565EF8D1-5BD2-8711-752B-219729137F14}"/>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63863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5E0AA6-A011-815F-4F5A-CE09F1BED084}"/>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6BC5CCFD-E65E-D703-8C38-045D7671C4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xmlns="" id="{ED017E73-3EC4-FC91-194B-D1672FAB32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xmlns="" id="{AFFBE4E3-4221-F296-1A99-4A47A25A312D}"/>
              </a:ext>
            </a:extLst>
          </p:cNvPr>
          <p:cNvSpPr>
            <a:spLocks noGrp="1"/>
          </p:cNvSpPr>
          <p:nvPr>
            <p:ph type="dt" sz="half" idx="10"/>
          </p:nvPr>
        </p:nvSpPr>
        <p:spPr>
          <a:xfrm>
            <a:off x="8610600" y="6338403"/>
            <a:ext cx="2743200" cy="365125"/>
          </a:xfrm>
          <a:prstGeom prst="rect">
            <a:avLst/>
          </a:prstGeom>
        </p:spPr>
        <p:txBody>
          <a:bodyPr/>
          <a:lstStyle/>
          <a:p>
            <a:fld id="{8965886D-8BE2-064D-94DC-07B4D3E7F077}" type="datetime1">
              <a:rPr lang="de-DE" smtClean="0"/>
              <a:t>02.02.2023</a:t>
            </a:fld>
            <a:endParaRPr lang="x-none"/>
          </a:p>
        </p:txBody>
      </p:sp>
      <p:sp>
        <p:nvSpPr>
          <p:cNvPr id="6" name="Footer Placeholder 5">
            <a:extLst>
              <a:ext uri="{FF2B5EF4-FFF2-40B4-BE49-F238E27FC236}">
                <a16:creationId xmlns:a16="http://schemas.microsoft.com/office/drawing/2014/main" xmlns="" id="{F7AECE91-6A18-2F08-D024-8AB560F46283}"/>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115620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498EA-BE84-E2B5-1054-8ADD1A2BB271}"/>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48463FE1-FE73-A720-60F2-630FCA302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33C13182-FB3C-9FDE-4988-1C60EF43E4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xmlns="" id="{0C338B1D-4DCF-A72B-1A1B-8C1AF5A8B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178FE42D-CF97-B3D6-CAE2-624B25E4A5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xmlns="" id="{14FAFD55-4198-BE26-F018-DB00122F3DE8}"/>
              </a:ext>
            </a:extLst>
          </p:cNvPr>
          <p:cNvSpPr>
            <a:spLocks noGrp="1"/>
          </p:cNvSpPr>
          <p:nvPr>
            <p:ph type="dt" sz="half" idx="10"/>
          </p:nvPr>
        </p:nvSpPr>
        <p:spPr>
          <a:xfrm>
            <a:off x="8610600" y="6338403"/>
            <a:ext cx="2743200" cy="365125"/>
          </a:xfrm>
          <a:prstGeom prst="rect">
            <a:avLst/>
          </a:prstGeom>
        </p:spPr>
        <p:txBody>
          <a:bodyPr/>
          <a:lstStyle/>
          <a:p>
            <a:fld id="{DD1C98F6-DCF2-FF4A-8927-CE1BAAC1D08A}" type="datetime1">
              <a:rPr lang="de-DE" smtClean="0"/>
              <a:t>02.02.2023</a:t>
            </a:fld>
            <a:endParaRPr lang="x-none"/>
          </a:p>
        </p:txBody>
      </p:sp>
      <p:sp>
        <p:nvSpPr>
          <p:cNvPr id="8" name="Footer Placeholder 7">
            <a:extLst>
              <a:ext uri="{FF2B5EF4-FFF2-40B4-BE49-F238E27FC236}">
                <a16:creationId xmlns:a16="http://schemas.microsoft.com/office/drawing/2014/main" xmlns="" id="{CF5D2F13-60FE-4524-2FD8-58A245DC9B23}"/>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66803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0B204-2B3C-B666-D91C-8994F5DD5C7E}"/>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xmlns="" id="{1907A2A5-4C38-5988-E9D5-5920CDF97EBF}"/>
              </a:ext>
            </a:extLst>
          </p:cNvPr>
          <p:cNvSpPr>
            <a:spLocks noGrp="1"/>
          </p:cNvSpPr>
          <p:nvPr>
            <p:ph type="dt" sz="half" idx="10"/>
          </p:nvPr>
        </p:nvSpPr>
        <p:spPr>
          <a:xfrm>
            <a:off x="8610600" y="6338403"/>
            <a:ext cx="2743200" cy="365125"/>
          </a:xfrm>
          <a:prstGeom prst="rect">
            <a:avLst/>
          </a:prstGeom>
        </p:spPr>
        <p:txBody>
          <a:bodyPr/>
          <a:lstStyle/>
          <a:p>
            <a:fld id="{A5BF9243-E02C-4F49-9153-FD7AED314690}" type="datetime1">
              <a:rPr lang="de-DE" smtClean="0"/>
              <a:t>02.02.2023</a:t>
            </a:fld>
            <a:endParaRPr lang="x-none"/>
          </a:p>
        </p:txBody>
      </p:sp>
      <p:sp>
        <p:nvSpPr>
          <p:cNvPr id="4" name="Footer Placeholder 3">
            <a:extLst>
              <a:ext uri="{FF2B5EF4-FFF2-40B4-BE49-F238E27FC236}">
                <a16:creationId xmlns:a16="http://schemas.microsoft.com/office/drawing/2014/main" xmlns="" id="{113C1A59-A3CD-984E-E9B4-B2397189E7CF}"/>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59288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271F90A-3F8C-1B8E-8A63-706BBECF000F}"/>
              </a:ext>
            </a:extLst>
          </p:cNvPr>
          <p:cNvSpPr>
            <a:spLocks noGrp="1"/>
          </p:cNvSpPr>
          <p:nvPr>
            <p:ph type="dt" sz="half" idx="10"/>
          </p:nvPr>
        </p:nvSpPr>
        <p:spPr>
          <a:xfrm>
            <a:off x="8610600" y="6338403"/>
            <a:ext cx="2743200" cy="365125"/>
          </a:xfrm>
          <a:prstGeom prst="rect">
            <a:avLst/>
          </a:prstGeom>
        </p:spPr>
        <p:txBody>
          <a:bodyPr/>
          <a:lstStyle/>
          <a:p>
            <a:fld id="{12EDA4F0-2C49-154E-935F-BDE22A191062}" type="datetime1">
              <a:rPr lang="de-DE" smtClean="0"/>
              <a:t>02.02.2023</a:t>
            </a:fld>
            <a:endParaRPr lang="x-none"/>
          </a:p>
        </p:txBody>
      </p:sp>
      <p:sp>
        <p:nvSpPr>
          <p:cNvPr id="3" name="Footer Placeholder 2">
            <a:extLst>
              <a:ext uri="{FF2B5EF4-FFF2-40B4-BE49-F238E27FC236}">
                <a16:creationId xmlns:a16="http://schemas.microsoft.com/office/drawing/2014/main" xmlns="" id="{C0FF74D4-AAB5-C3AA-0066-2799EBDE92A9}"/>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4127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016BC7-7B92-B1C9-4AAE-C72688D3C9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32B1C337-C5A0-0483-2F03-6349684D9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xmlns="" id="{75A754F3-EFF2-36D0-A8E7-6CBCF8784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B4D2C410-4C1E-C096-F77E-2474722722ED}"/>
              </a:ext>
            </a:extLst>
          </p:cNvPr>
          <p:cNvSpPr>
            <a:spLocks noGrp="1"/>
          </p:cNvSpPr>
          <p:nvPr>
            <p:ph type="dt" sz="half" idx="10"/>
          </p:nvPr>
        </p:nvSpPr>
        <p:spPr>
          <a:xfrm>
            <a:off x="8610600" y="6338403"/>
            <a:ext cx="2743200" cy="365125"/>
          </a:xfrm>
          <a:prstGeom prst="rect">
            <a:avLst/>
          </a:prstGeom>
        </p:spPr>
        <p:txBody>
          <a:bodyPr/>
          <a:lstStyle/>
          <a:p>
            <a:fld id="{DC1CB147-116F-9240-85E0-AEFEB8F1B6AC}" type="datetime1">
              <a:rPr lang="de-DE" smtClean="0"/>
              <a:t>02.02.2023</a:t>
            </a:fld>
            <a:endParaRPr lang="x-none"/>
          </a:p>
        </p:txBody>
      </p:sp>
      <p:sp>
        <p:nvSpPr>
          <p:cNvPr id="6" name="Footer Placeholder 5">
            <a:extLst>
              <a:ext uri="{FF2B5EF4-FFF2-40B4-BE49-F238E27FC236}">
                <a16:creationId xmlns:a16="http://schemas.microsoft.com/office/drawing/2014/main" xmlns="" id="{4B48DE7B-F19E-C74E-58B6-BA9F67AC9975}"/>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21895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86D25B-EB0E-C499-1AAC-9C719100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xmlns="" id="{52777CC9-5376-C698-8BA2-05611F55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E24F450B-A97D-3C05-6C0B-9D425C981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0C56A18-02CC-76E1-8ABA-57F83755A7A4}"/>
              </a:ext>
            </a:extLst>
          </p:cNvPr>
          <p:cNvSpPr>
            <a:spLocks noGrp="1"/>
          </p:cNvSpPr>
          <p:nvPr>
            <p:ph type="dt" sz="half" idx="10"/>
          </p:nvPr>
        </p:nvSpPr>
        <p:spPr>
          <a:xfrm>
            <a:off x="8610600" y="6338403"/>
            <a:ext cx="2743200" cy="365125"/>
          </a:xfrm>
          <a:prstGeom prst="rect">
            <a:avLst/>
          </a:prstGeom>
        </p:spPr>
        <p:txBody>
          <a:bodyPr/>
          <a:lstStyle/>
          <a:p>
            <a:fld id="{0C6D24A5-7EBE-ED4B-ACB5-D27A744553A8}" type="datetime1">
              <a:rPr lang="de-DE" smtClean="0"/>
              <a:t>02.02.2023</a:t>
            </a:fld>
            <a:endParaRPr lang="x-none"/>
          </a:p>
        </p:txBody>
      </p:sp>
      <p:sp>
        <p:nvSpPr>
          <p:cNvPr id="6" name="Footer Placeholder 5">
            <a:extLst>
              <a:ext uri="{FF2B5EF4-FFF2-40B4-BE49-F238E27FC236}">
                <a16:creationId xmlns:a16="http://schemas.microsoft.com/office/drawing/2014/main" xmlns="" id="{03C19341-4D17-A8A7-EDFA-33E1880EBE89}"/>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325571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2BE326E-CBD1-CCEA-5695-61D5DB3D8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DB5ED7C8-B500-838B-3832-6F739DC9A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Footer Placeholder 4">
            <a:extLst>
              <a:ext uri="{FF2B5EF4-FFF2-40B4-BE49-F238E27FC236}">
                <a16:creationId xmlns:a16="http://schemas.microsoft.com/office/drawing/2014/main" xmlns="" id="{5F797FA1-8FF7-3793-1B49-2192C910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7" name="Slide Number Placeholder 5">
            <a:extLst>
              <a:ext uri="{FF2B5EF4-FFF2-40B4-BE49-F238E27FC236}">
                <a16:creationId xmlns:a16="http://schemas.microsoft.com/office/drawing/2014/main" xmlns="" id="{B59DA15F-9E13-C546-D378-C6A47AFB84F0}"/>
              </a:ext>
            </a:extLst>
          </p:cNvPr>
          <p:cNvSpPr txBox="1">
            <a:spLocks/>
          </p:cNvSpPr>
          <p:nvPr userDrawn="1"/>
        </p:nvSpPr>
        <p:spPr>
          <a:xfrm>
            <a:off x="8382000" y="6348686"/>
            <a:ext cx="2743200" cy="365125"/>
          </a:xfrm>
          <a:prstGeom prst="rect">
            <a:avLst/>
          </a:prstGeom>
        </p:spPr>
        <p:txBody>
          <a:bodyPr/>
          <a:lstStyle>
            <a:defPPr>
              <a:defRPr lang="x-none"/>
            </a:defPPr>
            <a:lvl1pPr marL="0" algn="r" defTabSz="914400" rtl="0" eaLnBrk="1" latinLnBrk="0" hangingPunct="1">
              <a:defRPr sz="2000" b="0" i="0" kern="1200">
                <a:solidFill>
                  <a:schemeClr val="tx1"/>
                </a:solidFill>
                <a:latin typeface="Helvetica Light" panose="020B04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90CF59-CB55-484D-9E00-696AB1226864}" type="slidenum">
              <a:rPr lang="x-none" b="0" i="0" smtClean="0">
                <a:latin typeface="Helvetica Light" panose="020B0403020202020204" pitchFamily="34" charset="0"/>
              </a:rPr>
              <a:pPr/>
              <a:t>‹N°›</a:t>
            </a:fld>
            <a:endParaRPr lang="x-none" b="0" i="0" dirty="0">
              <a:latin typeface="Helvetica Light" panose="020B0403020202020204" pitchFamily="34" charset="0"/>
            </a:endParaRPr>
          </a:p>
        </p:txBody>
      </p:sp>
    </p:spTree>
    <p:extLst>
      <p:ext uri="{BB962C8B-B14F-4D97-AF65-F5344CB8AC3E}">
        <p14:creationId xmlns:p14="http://schemas.microsoft.com/office/powerpoint/2010/main" val="315556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ouvrirlascience.fr/wp-content/uploads/2022/10/Passeport_Codes-et-logiciels_IMPR-GP.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huma-num.fr/les-services-par-etapes/"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hyperlink" Target="https://mtes-mct.github.io/parcours_r_socle_introduction/" TargetMode="External"/><Relationship Id="rId2" Type="http://schemas.openxmlformats.org/officeDocument/2006/relationships/hyperlink" Target="https://quanti.hypotheses.org/1813"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quanti.hypotheses.org/1357" TargetMode="External"/><Relationship Id="rId4" Type="http://schemas.openxmlformats.org/officeDocument/2006/relationships/hyperlink" Target="https://hpecout.gitpages.huma-num.fr/Intro_R_Rstudio_F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ailto:aymeric.hermann@cnrs.fr" TargetMode="External"/><Relationship Id="rId2" Type="http://schemas.openxmlformats.org/officeDocument/2006/relationships/hyperlink" Target="mailto:anais.l.vignoles@gmail.com"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png"/><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C979FC-BBC1-19CD-30C4-3A63EDC1F0D3}"/>
              </a:ext>
            </a:extLst>
          </p:cNvPr>
          <p:cNvSpPr>
            <a:spLocks noGrp="1"/>
          </p:cNvSpPr>
          <p:nvPr>
            <p:ph type="ctrTitle"/>
          </p:nvPr>
        </p:nvSpPr>
        <p:spPr>
          <a:xfrm>
            <a:off x="1939637" y="1122363"/>
            <a:ext cx="8312727" cy="2387600"/>
          </a:xfrm>
        </p:spPr>
        <p:txBody>
          <a:bodyPr>
            <a:normAutofit/>
          </a:bodyPr>
          <a:lstStyle/>
          <a:p>
            <a:r>
              <a:rPr lang="x-none" dirty="0">
                <a:latin typeface="Helvetica Light" panose="020B0403020202020204" pitchFamily="34" charset="0"/>
              </a:rPr>
              <a:t>L’usage du code source pour la recherche</a:t>
            </a:r>
          </a:p>
        </p:txBody>
      </p:sp>
      <p:sp>
        <p:nvSpPr>
          <p:cNvPr id="3" name="Subtitle 2">
            <a:extLst>
              <a:ext uri="{FF2B5EF4-FFF2-40B4-BE49-F238E27FC236}">
                <a16:creationId xmlns:a16="http://schemas.microsoft.com/office/drawing/2014/main" xmlns="" id="{6C1FB2CF-B434-3C72-9FC2-220B20B43347}"/>
              </a:ext>
            </a:extLst>
          </p:cNvPr>
          <p:cNvSpPr>
            <a:spLocks noGrp="1"/>
          </p:cNvSpPr>
          <p:nvPr>
            <p:ph type="subTitle" idx="1"/>
          </p:nvPr>
        </p:nvSpPr>
        <p:spPr>
          <a:xfrm>
            <a:off x="1524000" y="4278218"/>
            <a:ext cx="9144000" cy="849667"/>
          </a:xfrm>
        </p:spPr>
        <p:txBody>
          <a:bodyPr>
            <a:normAutofit/>
          </a:bodyPr>
          <a:lstStyle/>
          <a:p>
            <a:r>
              <a:rPr lang="x-none" sz="3600" dirty="0">
                <a:latin typeface="Helvetica Light" panose="020B0403020202020204" pitchFamily="34" charset="0"/>
              </a:rPr>
              <a:t>Avantages, Inconvénient, Nécessité</a:t>
            </a:r>
          </a:p>
        </p:txBody>
      </p:sp>
      <p:sp>
        <p:nvSpPr>
          <p:cNvPr id="4" name="Slide Number Placeholder 3">
            <a:extLst>
              <a:ext uri="{FF2B5EF4-FFF2-40B4-BE49-F238E27FC236}">
                <a16:creationId xmlns:a16="http://schemas.microsoft.com/office/drawing/2014/main" xmlns="" id="{5DCEA7C8-F57C-76AB-0534-F7C88BD3895C}"/>
              </a:ext>
            </a:extLst>
          </p:cNvPr>
          <p:cNvSpPr>
            <a:spLocks noGrp="1"/>
          </p:cNvSpPr>
          <p:nvPr>
            <p:ph type="sldNum" sz="quarter" idx="12"/>
          </p:nvPr>
        </p:nvSpPr>
        <p:spPr/>
        <p:txBody>
          <a:bodyPr/>
          <a:lstStyle/>
          <a:p>
            <a:fld id="{C090CF59-CB55-484D-9E00-696AB1226864}" type="slidenum">
              <a:rPr lang="x-none" smtClean="0"/>
              <a:t>1</a:t>
            </a:fld>
            <a:endParaRPr lang="x-none"/>
          </a:p>
        </p:txBody>
      </p:sp>
    </p:spTree>
    <p:extLst>
      <p:ext uri="{BB962C8B-B14F-4D97-AF65-F5344CB8AC3E}">
        <p14:creationId xmlns:p14="http://schemas.microsoft.com/office/powerpoint/2010/main" val="36967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Faciliter la reproductibilité</a:t>
            </a:r>
          </a:p>
        </p:txBody>
      </p:sp>
      <p:sp>
        <p:nvSpPr>
          <p:cNvPr id="9" name="Content Placeholder 2">
            <a:extLst>
              <a:ext uri="{FF2B5EF4-FFF2-40B4-BE49-F238E27FC236}">
                <a16:creationId xmlns:a16="http://schemas.microsoft.com/office/drawing/2014/main" xmlns="" id="{2FA057E9-831C-96AA-7DC8-C14EB187F05E}"/>
              </a:ext>
            </a:extLst>
          </p:cNvPr>
          <p:cNvSpPr>
            <a:spLocks noGrp="1"/>
          </p:cNvSpPr>
          <p:nvPr>
            <p:ph idx="1"/>
          </p:nvPr>
        </p:nvSpPr>
        <p:spPr>
          <a:xfrm>
            <a:off x="838199" y="2156589"/>
            <a:ext cx="5841381" cy="4033443"/>
          </a:xfrm>
        </p:spPr>
        <p:txBody>
          <a:bodyPr>
            <a:normAutofit lnSpcReduction="10000"/>
          </a:bodyPr>
          <a:lstStyle/>
          <a:p>
            <a:r>
              <a:rPr lang="fr-FR" sz="2400" dirty="0">
                <a:latin typeface="Helvetica Light" panose="020B0403020202020204" pitchFamily="34" charset="0"/>
                <a:cs typeface="Arial" panose="020B0604020202020204" pitchFamily="34" charset="0"/>
              </a:rPr>
              <a:t>Reproduire son analyse pour soi, pour s’assurer que le processus de traitement et d’analyse des données est cohérent, pour réutiliser une même approche à l’avenir…</a:t>
            </a:r>
          </a:p>
          <a:p>
            <a:pPr marL="0" indent="0">
              <a:buNone/>
            </a:pPr>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Reproductibilité pour les autres (relecteurs, collègues, étudiants)</a:t>
            </a:r>
          </a:p>
          <a:p>
            <a:endParaRPr lang="fr-FR" sz="1800" dirty="0">
              <a:latin typeface="Helvetica Light" panose="020B0403020202020204" pitchFamily="34" charset="0"/>
              <a:cs typeface="Arial" panose="020B0604020202020204" pitchFamily="34" charset="0"/>
            </a:endParaRPr>
          </a:p>
          <a:p>
            <a:r>
              <a:rPr lang="fr-FR" sz="2400" dirty="0">
                <a:latin typeface="Helvetica Light" panose="020B0403020202020204" pitchFamily="34" charset="0"/>
                <a:cs typeface="Arial" panose="020B0604020202020204" pitchFamily="34" charset="0"/>
              </a:rPr>
              <a:t>Endiguer la crise de la reproductibilité lorsque c’est possible</a:t>
            </a:r>
          </a:p>
        </p:txBody>
      </p:sp>
      <p:sp>
        <p:nvSpPr>
          <p:cNvPr id="5" name="Subtitle 2">
            <a:extLst>
              <a:ext uri="{FF2B5EF4-FFF2-40B4-BE49-F238E27FC236}">
                <a16:creationId xmlns:a16="http://schemas.microsoft.com/office/drawing/2014/main" xmlns="" id="{CF965F01-8DD6-3D90-56A8-4BF3DFD5C164}"/>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pic>
        <p:nvPicPr>
          <p:cNvPr id="7170" name="Picture 2" descr="Enjeu de la reproductibilité illustrée">
            <a:extLst>
              <a:ext uri="{FF2B5EF4-FFF2-40B4-BE49-F238E27FC236}">
                <a16:creationId xmlns:a16="http://schemas.microsoft.com/office/drawing/2014/main" xmlns="" id="{5A7F1D6B-34E2-F46D-7CB8-F407F2B39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632" y="1921876"/>
            <a:ext cx="4917440" cy="41183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Replication Crisis - an essay — FLICK">
            <a:extLst>
              <a:ext uri="{FF2B5EF4-FFF2-40B4-BE49-F238E27FC236}">
                <a16:creationId xmlns:a16="http://schemas.microsoft.com/office/drawing/2014/main" xmlns="" id="{3A4DAF33-44CF-810D-58A0-01D46D7B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9" y="1476434"/>
            <a:ext cx="5142975" cy="471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3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a:xfrm>
            <a:off x="838200" y="365125"/>
            <a:ext cx="11353800" cy="1325563"/>
          </a:xfrm>
        </p:spPr>
        <p:txBody>
          <a:bodyPr/>
          <a:lstStyle/>
          <a:p>
            <a:r>
              <a:rPr lang="fr-FR" dirty="0">
                <a:latin typeface="Helvetica Light" panose="020B0403020202020204" pitchFamily="34" charset="0"/>
                <a:cs typeface="Arial" panose="020B0604020202020204" pitchFamily="34" charset="0"/>
              </a:rPr>
              <a:t>Les principes de la science ouverte : FAIR</a:t>
            </a:r>
          </a:p>
        </p:txBody>
      </p:sp>
      <p:pic>
        <p:nvPicPr>
          <p:cNvPr id="6" name="Picture 5">
            <a:extLst>
              <a:ext uri="{FF2B5EF4-FFF2-40B4-BE49-F238E27FC236}">
                <a16:creationId xmlns:a16="http://schemas.microsoft.com/office/drawing/2014/main" xmlns="" id="{86B60AF8-78E9-1CCF-D5CB-AE1E51E71E38}"/>
              </a:ext>
            </a:extLst>
          </p:cNvPr>
          <p:cNvPicPr>
            <a:picLocks noChangeAspect="1"/>
          </p:cNvPicPr>
          <p:nvPr/>
        </p:nvPicPr>
        <p:blipFill rotWithShape="1">
          <a:blip r:embed="rId2"/>
          <a:srcRect l="5428" r="5815"/>
          <a:stretch/>
        </p:blipFill>
        <p:spPr>
          <a:xfrm>
            <a:off x="4589285" y="1965205"/>
            <a:ext cx="7602715" cy="3898249"/>
          </a:xfrm>
          <a:prstGeom prst="rect">
            <a:avLst/>
          </a:prstGeom>
        </p:spPr>
      </p:pic>
      <p:sp>
        <p:nvSpPr>
          <p:cNvPr id="9" name="Content Placeholder 2">
            <a:extLst>
              <a:ext uri="{FF2B5EF4-FFF2-40B4-BE49-F238E27FC236}">
                <a16:creationId xmlns:a16="http://schemas.microsoft.com/office/drawing/2014/main" xmlns="" id="{2FA057E9-831C-96AA-7DC8-C14EB187F05E}"/>
              </a:ext>
            </a:extLst>
          </p:cNvPr>
          <p:cNvSpPr>
            <a:spLocks noGrp="1"/>
          </p:cNvSpPr>
          <p:nvPr>
            <p:ph idx="1"/>
          </p:nvPr>
        </p:nvSpPr>
        <p:spPr>
          <a:xfrm>
            <a:off x="959004" y="2109950"/>
            <a:ext cx="2860920" cy="3898250"/>
          </a:xfrm>
        </p:spPr>
        <p:txBody>
          <a:bodyPr>
            <a:normAutofit/>
          </a:bodyPr>
          <a:lstStyle/>
          <a:p>
            <a:pPr>
              <a:spcBef>
                <a:spcPts val="0"/>
              </a:spcBef>
            </a:pPr>
            <a:r>
              <a:rPr lang="fr-FR" sz="3200" b="1" dirty="0" err="1">
                <a:latin typeface="Helvetica Light" panose="020B0403020202020204" pitchFamily="34" charset="0"/>
                <a:cs typeface="Arial" panose="020B0604020202020204" pitchFamily="34" charset="0"/>
              </a:rPr>
              <a:t>F</a:t>
            </a:r>
            <a:r>
              <a:rPr lang="fr-FR" dirty="0" err="1">
                <a:latin typeface="Helvetica Light" panose="020B0403020202020204" pitchFamily="34" charset="0"/>
                <a:cs typeface="Arial" panose="020B0604020202020204" pitchFamily="34" charset="0"/>
              </a:rPr>
              <a:t>indable</a:t>
            </a:r>
            <a:endParaRPr lang="fr-FR" dirty="0">
              <a:latin typeface="Helvetica Light" panose="020B0403020202020204" pitchFamily="34" charset="0"/>
              <a:cs typeface="Arial" panose="020B0604020202020204" pitchFamily="34" charset="0"/>
            </a:endParaRPr>
          </a:p>
          <a:p>
            <a:pPr indent="0">
              <a:spcBef>
                <a:spcPts val="0"/>
              </a:spcBef>
              <a:buNone/>
            </a:pPr>
            <a:r>
              <a:rPr lang="fr-FR" sz="2400" b="1" dirty="0">
                <a:solidFill>
                  <a:schemeClr val="bg1">
                    <a:lumMod val="65000"/>
                  </a:schemeClr>
                </a:solidFill>
                <a:latin typeface="Helvetica Light" panose="020B0403020202020204" pitchFamily="34" charset="0"/>
                <a:cs typeface="Arial" panose="020B0604020202020204" pitchFamily="34" charset="0"/>
              </a:rPr>
              <a:t>F</a:t>
            </a:r>
            <a:r>
              <a:rPr lang="fr-FR" sz="2400" dirty="0">
                <a:solidFill>
                  <a:schemeClr val="bg1">
                    <a:lumMod val="65000"/>
                  </a:schemeClr>
                </a:solidFill>
                <a:latin typeface="Helvetica Light" panose="020B0403020202020204" pitchFamily="34" charset="0"/>
                <a:cs typeface="Arial" panose="020B0604020202020204" pitchFamily="34" charset="0"/>
              </a:rPr>
              <a:t>aciles à trouver</a:t>
            </a:r>
          </a:p>
          <a:p>
            <a:pPr indent="0">
              <a:spcBef>
                <a:spcPts val="0"/>
              </a:spcBef>
              <a:buNone/>
            </a:pPr>
            <a:endParaRPr lang="fr-FR" sz="700" b="1" dirty="0">
              <a:latin typeface="Helvetica Light" panose="020B0403020202020204" pitchFamily="34" charset="0"/>
              <a:cs typeface="Arial" panose="020B0604020202020204" pitchFamily="34" charset="0"/>
            </a:endParaRPr>
          </a:p>
          <a:p>
            <a:pPr indent="0">
              <a:spcBef>
                <a:spcPts val="0"/>
              </a:spcBef>
              <a:buNone/>
            </a:pPr>
            <a:endParaRPr lang="fr-FR" sz="700" b="1" dirty="0">
              <a:latin typeface="Helvetica Light" panose="020B0403020202020204" pitchFamily="34" charset="0"/>
              <a:cs typeface="Arial" panose="020B0604020202020204" pitchFamily="34" charset="0"/>
            </a:endParaRPr>
          </a:p>
          <a:p>
            <a:pPr>
              <a:spcBef>
                <a:spcPts val="0"/>
              </a:spcBef>
            </a:pPr>
            <a:r>
              <a:rPr lang="fr-FR" sz="3200" b="1" dirty="0">
                <a:latin typeface="Helvetica Light" panose="020B0403020202020204" pitchFamily="34" charset="0"/>
                <a:cs typeface="Arial" panose="020B0604020202020204" pitchFamily="34" charset="0"/>
              </a:rPr>
              <a:t>A</a:t>
            </a:r>
            <a:r>
              <a:rPr lang="fr-FR" dirty="0">
                <a:latin typeface="Helvetica Light" panose="020B0403020202020204" pitchFamily="34" charset="0"/>
                <a:cs typeface="Arial" panose="020B0604020202020204" pitchFamily="34" charset="0"/>
              </a:rPr>
              <a:t>ccessible</a:t>
            </a: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Accessibles</a:t>
            </a:r>
            <a:endParaRPr lang="fr-FR" dirty="0">
              <a:solidFill>
                <a:schemeClr val="bg1">
                  <a:lumMod val="65000"/>
                </a:schemeClr>
              </a:solidFill>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I</a:t>
            </a:r>
            <a:r>
              <a:rPr lang="fr-FR" dirty="0" err="1">
                <a:latin typeface="Helvetica Light" panose="020B0403020202020204" pitchFamily="34" charset="0"/>
                <a:cs typeface="Arial" panose="020B0604020202020204" pitchFamily="34" charset="0"/>
              </a:rPr>
              <a:t>nteroperable</a:t>
            </a:r>
            <a:endParaRPr lang="fr-FR"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Interopérables</a:t>
            </a: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800" dirty="0">
              <a:latin typeface="Helvetica Light" panose="020B0403020202020204" pitchFamily="34" charset="0"/>
              <a:cs typeface="Arial" panose="020B0604020202020204" pitchFamily="34" charset="0"/>
            </a:endParaRPr>
          </a:p>
          <a:p>
            <a:pPr marL="225425" indent="0">
              <a:spcBef>
                <a:spcPts val="0"/>
              </a:spcBef>
              <a:buNone/>
            </a:pPr>
            <a:endParaRPr lang="fr-FR" sz="700" dirty="0">
              <a:latin typeface="Helvetica Light" panose="020B0403020202020204" pitchFamily="34" charset="0"/>
              <a:cs typeface="Arial" panose="020B0604020202020204" pitchFamily="34" charset="0"/>
            </a:endParaRPr>
          </a:p>
          <a:p>
            <a:pPr>
              <a:spcBef>
                <a:spcPts val="0"/>
              </a:spcBef>
            </a:pPr>
            <a:r>
              <a:rPr lang="fr-FR" sz="3200" b="1" dirty="0" err="1">
                <a:latin typeface="Helvetica Light" panose="020B0403020202020204" pitchFamily="34" charset="0"/>
                <a:cs typeface="Arial" panose="020B0604020202020204" pitchFamily="34" charset="0"/>
              </a:rPr>
              <a:t>R</a:t>
            </a:r>
            <a:r>
              <a:rPr lang="fr-FR" dirty="0" err="1">
                <a:latin typeface="Helvetica Light" panose="020B0403020202020204" pitchFamily="34" charset="0"/>
                <a:cs typeface="Arial" panose="020B0604020202020204" pitchFamily="34" charset="0"/>
              </a:rPr>
              <a:t>eusable</a:t>
            </a:r>
            <a:endParaRPr lang="fr-FR" sz="3200" dirty="0">
              <a:latin typeface="Helvetica Light" panose="020B0403020202020204" pitchFamily="34" charset="0"/>
              <a:cs typeface="Arial" panose="020B0604020202020204" pitchFamily="34" charset="0"/>
            </a:endParaRPr>
          </a:p>
          <a:p>
            <a:pPr marL="225425" indent="0">
              <a:spcBef>
                <a:spcPts val="0"/>
              </a:spcBef>
              <a:buNone/>
            </a:pPr>
            <a:r>
              <a:rPr lang="fr-FR" sz="2400" dirty="0">
                <a:solidFill>
                  <a:schemeClr val="bg1">
                    <a:lumMod val="65000"/>
                  </a:schemeClr>
                </a:solidFill>
                <a:latin typeface="Helvetica Light" panose="020B0403020202020204" pitchFamily="34" charset="0"/>
                <a:cs typeface="Arial" panose="020B0604020202020204" pitchFamily="34" charset="0"/>
              </a:rPr>
              <a:t>Réutilisables</a:t>
            </a:r>
          </a:p>
        </p:txBody>
      </p:sp>
      <p:sp>
        <p:nvSpPr>
          <p:cNvPr id="4" name="Subtitle 2">
            <a:extLst>
              <a:ext uri="{FF2B5EF4-FFF2-40B4-BE49-F238E27FC236}">
                <a16:creationId xmlns:a16="http://schemas.microsoft.com/office/drawing/2014/main" xmlns="" id="{B0E98FE1-33C4-8B7B-065E-4C65CF0B1B13}"/>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52587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7" name="Picture 6">
            <a:hlinkClick r:id="rId2"/>
            <a:extLst>
              <a:ext uri="{FF2B5EF4-FFF2-40B4-BE49-F238E27FC236}">
                <a16:creationId xmlns:a16="http://schemas.microsoft.com/office/drawing/2014/main" xmlns="" id="{F9D1452D-4FC3-8CC4-590B-193A1944F9C3}"/>
              </a:ext>
            </a:extLst>
          </p:cNvPr>
          <p:cNvPicPr>
            <a:picLocks noChangeAspect="1"/>
          </p:cNvPicPr>
          <p:nvPr/>
        </p:nvPicPr>
        <p:blipFill>
          <a:blip r:embed="rId3"/>
          <a:stretch>
            <a:fillRect/>
          </a:stretch>
        </p:blipFill>
        <p:spPr>
          <a:xfrm>
            <a:off x="7927941" y="1964881"/>
            <a:ext cx="3100325" cy="4258277"/>
          </a:xfrm>
          <a:prstGeom prst="rect">
            <a:avLst/>
          </a:prstGeom>
        </p:spPr>
      </p:pic>
      <p:sp>
        <p:nvSpPr>
          <p:cNvPr id="9" name="TextBox 8">
            <a:extLst>
              <a:ext uri="{FF2B5EF4-FFF2-40B4-BE49-F238E27FC236}">
                <a16:creationId xmlns:a16="http://schemas.microsoft.com/office/drawing/2014/main" xmlns="" id="{09385043-9D4F-4C17-7FB5-EEE0D0A7037D}"/>
              </a:ext>
            </a:extLst>
          </p:cNvPr>
          <p:cNvSpPr txBox="1"/>
          <p:nvPr/>
        </p:nvSpPr>
        <p:spPr>
          <a:xfrm>
            <a:off x="921328" y="1999241"/>
            <a:ext cx="6097978" cy="3847207"/>
          </a:xfrm>
          <a:prstGeom prst="rect">
            <a:avLst/>
          </a:prstGeom>
          <a:noFill/>
        </p:spPr>
        <p:txBody>
          <a:bodyPr wrap="square">
            <a:spAutoFit/>
          </a:bodyPr>
          <a:lstStyle/>
          <a:p>
            <a:r>
              <a:rPr lang="x-none" sz="2800" dirty="0">
                <a:latin typeface="Helvetica Light" panose="020B0403020202020204" pitchFamily="34" charset="0"/>
              </a:rPr>
              <a:t>Science ouverte – Codes et logiciels</a:t>
            </a:r>
          </a:p>
          <a:p>
            <a:endParaRPr lang="x-none" sz="2400" dirty="0">
              <a:latin typeface="Helvetica Light" panose="020B0403020202020204" pitchFamily="34" charset="0"/>
            </a:endParaRPr>
          </a:p>
          <a:p>
            <a:r>
              <a:rPr lang="x-none" sz="2000" dirty="0">
                <a:latin typeface="Helvetica Light" panose="020B0403020202020204" pitchFamily="34" charset="0"/>
              </a:rPr>
              <a:t>Ministère de l’Enseignement supérieur et de la Recherche</a:t>
            </a:r>
          </a:p>
          <a:p>
            <a:endParaRPr lang="x-none" sz="2000" dirty="0">
              <a:latin typeface="Helvetica Light" panose="020B0403020202020204" pitchFamily="34" charset="0"/>
            </a:endParaRPr>
          </a:p>
          <a:p>
            <a:r>
              <a:rPr lang="x-none" sz="2000" dirty="0">
                <a:latin typeface="Helvetica Light" panose="020B0403020202020204" pitchFamily="34" charset="0"/>
              </a:rPr>
              <a:t>Août 2022</a:t>
            </a:r>
          </a:p>
          <a:p>
            <a:endParaRPr lang="x-none" sz="2000" dirty="0">
              <a:latin typeface="Helvetica Light" panose="020B0403020202020204" pitchFamily="34" charset="0"/>
            </a:endParaRPr>
          </a:p>
          <a:p>
            <a:r>
              <a:rPr lang="x-none" sz="2000" dirty="0">
                <a:latin typeface="Helvetica Light" panose="020B0403020202020204" pitchFamily="34" charset="0"/>
              </a:rPr>
              <a:t>Coordination éditoriale : Université de Lille</a:t>
            </a:r>
          </a:p>
          <a:p>
            <a:endParaRPr lang="x-none" sz="2400" dirty="0">
              <a:latin typeface="Helvetica Light" panose="020B0403020202020204" pitchFamily="34" charset="0"/>
            </a:endParaRPr>
          </a:p>
          <a:p>
            <a:endParaRPr lang="x-none" sz="2400" dirty="0">
              <a:latin typeface="Helvetica Light" panose="020B0403020202020204" pitchFamily="34" charset="0"/>
            </a:endParaRPr>
          </a:p>
          <a:p>
            <a:r>
              <a:rPr lang="x-none" sz="2400" dirty="0">
                <a:latin typeface="Helvetica Light" panose="020B0403020202020204" pitchFamily="34" charset="0"/>
                <a:hlinkClick r:id="rId2"/>
              </a:rPr>
              <a:t>Accéder à la version numérique du guide</a:t>
            </a:r>
            <a:endParaRPr lang="x-none" sz="2400" dirty="0">
              <a:latin typeface="Helvetica Light" panose="020B0403020202020204" pitchFamily="34" charset="0"/>
            </a:endParaRPr>
          </a:p>
        </p:txBody>
      </p:sp>
      <p:sp>
        <p:nvSpPr>
          <p:cNvPr id="4" name="Subtitle 2">
            <a:extLst>
              <a:ext uri="{FF2B5EF4-FFF2-40B4-BE49-F238E27FC236}">
                <a16:creationId xmlns:a16="http://schemas.microsoft.com/office/drawing/2014/main" xmlns="" id="{1BB1A2F2-4A71-F5FA-4144-016D2984519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53735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US">
                <a:latin typeface="Helvetica Light" panose="020B0403020202020204" pitchFamily="34" charset="0"/>
                <a:cs typeface="Arial" panose="020B0604020202020204" pitchFamily="34" charset="0"/>
              </a:rPr>
              <a:t>Les principes de la science ouverte</a:t>
            </a:r>
          </a:p>
        </p:txBody>
      </p:sp>
      <p:sp>
        <p:nvSpPr>
          <p:cNvPr id="10" name="Content Placeholder 2">
            <a:extLst>
              <a:ext uri="{FF2B5EF4-FFF2-40B4-BE49-F238E27FC236}">
                <a16:creationId xmlns:a16="http://schemas.microsoft.com/office/drawing/2014/main" xmlns="" id="{7A4B1412-E6BE-D1E1-9B8B-EBC5D2007CD6}"/>
              </a:ext>
            </a:extLst>
          </p:cNvPr>
          <p:cNvSpPr>
            <a:spLocks noGrp="1"/>
          </p:cNvSpPr>
          <p:nvPr>
            <p:ph idx="1"/>
          </p:nvPr>
        </p:nvSpPr>
        <p:spPr>
          <a:xfrm>
            <a:off x="838199" y="1825625"/>
            <a:ext cx="5586351" cy="2627622"/>
          </a:xfrm>
        </p:spPr>
        <p:txBody>
          <a:bodyPr>
            <a:normAutofit/>
          </a:bodyPr>
          <a:lstStyle/>
          <a:p>
            <a:r>
              <a:rPr lang="x-none" sz="2400" dirty="0">
                <a:latin typeface="Helvetica Light" panose="020B0403020202020204" pitchFamily="34" charset="0"/>
                <a:cs typeface="Arial" panose="020B0604020202020204" pitchFamily="34" charset="0"/>
              </a:rPr>
              <a:t>Le travail direct avec code source rend le </a:t>
            </a:r>
            <a:r>
              <a:rPr lang="x-none" sz="2400" dirty="0">
                <a:highlight>
                  <a:srgbClr val="FFFF00"/>
                </a:highlight>
                <a:latin typeface="Helvetica Light" panose="020B0403020202020204" pitchFamily="34" charset="0"/>
                <a:cs typeface="Arial" panose="020B0604020202020204" pitchFamily="34" charset="0"/>
              </a:rPr>
              <a:t>travail collaboratif plus facile et efficace </a:t>
            </a:r>
          </a:p>
        </p:txBody>
      </p:sp>
      <p:pic>
        <p:nvPicPr>
          <p:cNvPr id="13" name="Picture 12">
            <a:hlinkClick r:id="rId2"/>
            <a:extLst>
              <a:ext uri="{FF2B5EF4-FFF2-40B4-BE49-F238E27FC236}">
                <a16:creationId xmlns:a16="http://schemas.microsoft.com/office/drawing/2014/main" xmlns="" id="{8C496F88-0BC9-DA75-0041-E359CD8B3023}"/>
              </a:ext>
            </a:extLst>
          </p:cNvPr>
          <p:cNvPicPr>
            <a:picLocks noChangeAspect="1"/>
          </p:cNvPicPr>
          <p:nvPr/>
        </p:nvPicPr>
        <p:blipFill>
          <a:blip r:embed="rId3"/>
          <a:stretch>
            <a:fillRect/>
          </a:stretch>
        </p:blipFill>
        <p:spPr>
          <a:xfrm>
            <a:off x="895731" y="5329030"/>
            <a:ext cx="3296256" cy="914372"/>
          </a:xfrm>
          <a:prstGeom prst="rect">
            <a:avLst/>
          </a:prstGeom>
        </p:spPr>
      </p:pic>
      <p:pic>
        <p:nvPicPr>
          <p:cNvPr id="14" name="Picture 6" descr="What is Git? An overview of Git and why you should use it | by Jatin  Varlyani | Level Up Coding">
            <a:extLst>
              <a:ext uri="{FF2B5EF4-FFF2-40B4-BE49-F238E27FC236}">
                <a16:creationId xmlns:a16="http://schemas.microsoft.com/office/drawing/2014/main" xmlns="" id="{7BB56BE6-E589-D416-3AD0-B11A40FC3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034" y="5423888"/>
            <a:ext cx="1415059" cy="85687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xmlns="" id="{7C485881-9AF2-AD4D-68AB-CB242F68CC56}"/>
              </a:ext>
            </a:extLst>
          </p:cNvPr>
          <p:cNvSpPr txBox="1">
            <a:spLocks/>
          </p:cNvSpPr>
          <p:nvPr/>
        </p:nvSpPr>
        <p:spPr>
          <a:xfrm>
            <a:off x="1021389" y="4943523"/>
            <a:ext cx="5078501" cy="578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Helvetica Light" panose="020B0403020202020204" pitchFamily="34" charset="0"/>
                <a:cs typeface="Arial" panose="020B0604020202020204" pitchFamily="34" charset="0"/>
              </a:rPr>
              <a:t>S</a:t>
            </a:r>
            <a:r>
              <a:rPr lang="x-none" sz="1600" dirty="0">
                <a:latin typeface="Helvetica Light" panose="020B0403020202020204" pitchFamily="34" charset="0"/>
                <a:cs typeface="Arial" panose="020B0604020202020204" pitchFamily="34" charset="0"/>
              </a:rPr>
              <a:t>ystème de “forge” utilisant la technologie </a:t>
            </a:r>
            <a:r>
              <a:rPr lang="x-none" sz="1600" b="1" dirty="0">
                <a:latin typeface="Helvetica Light" panose="020B0403020202020204" pitchFamily="34" charset="0"/>
                <a:cs typeface="Arial" panose="020B0604020202020204" pitchFamily="34" charset="0"/>
              </a:rPr>
              <a:t>git</a:t>
            </a:r>
            <a:r>
              <a:rPr lang="x-none" sz="1600" dirty="0">
                <a:latin typeface="Helvetica Light" panose="020B0403020202020204" pitchFamily="34" charset="0"/>
                <a:cs typeface="Arial" panose="020B0604020202020204" pitchFamily="34" charset="0"/>
              </a:rPr>
              <a:t> qui est mis à disposition par Huma-Num</a:t>
            </a:r>
            <a:endParaRPr lang="x-none" sz="1600" dirty="0">
              <a:highlight>
                <a:srgbClr val="FFFF00"/>
              </a:highlight>
              <a:latin typeface="Helvetica Light" panose="020B0403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94870B9C-89D4-45A0-B0CA-15552B2C5C71}"/>
              </a:ext>
            </a:extLst>
          </p:cNvPr>
          <p:cNvPicPr>
            <a:picLocks noChangeAspect="1"/>
          </p:cNvPicPr>
          <p:nvPr/>
        </p:nvPicPr>
        <p:blipFill>
          <a:blip r:embed="rId5"/>
          <a:stretch>
            <a:fillRect/>
          </a:stretch>
        </p:blipFill>
        <p:spPr>
          <a:xfrm>
            <a:off x="8752244" y="5268200"/>
            <a:ext cx="972205" cy="734344"/>
          </a:xfrm>
          <a:prstGeom prst="rect">
            <a:avLst/>
          </a:prstGeom>
        </p:spPr>
      </p:pic>
      <p:pic>
        <p:nvPicPr>
          <p:cNvPr id="17" name="Picture 16">
            <a:extLst>
              <a:ext uri="{FF2B5EF4-FFF2-40B4-BE49-F238E27FC236}">
                <a16:creationId xmlns:a16="http://schemas.microsoft.com/office/drawing/2014/main" xmlns="" id="{C884F8EB-E5D3-5108-536D-E5050913778D}"/>
              </a:ext>
            </a:extLst>
          </p:cNvPr>
          <p:cNvPicPr>
            <a:picLocks noChangeAspect="1"/>
          </p:cNvPicPr>
          <p:nvPr/>
        </p:nvPicPr>
        <p:blipFill>
          <a:blip r:embed="rId6"/>
          <a:stretch>
            <a:fillRect/>
          </a:stretch>
        </p:blipFill>
        <p:spPr>
          <a:xfrm>
            <a:off x="6424550" y="1727651"/>
            <a:ext cx="5308654" cy="3503586"/>
          </a:xfrm>
          <a:prstGeom prst="rect">
            <a:avLst/>
          </a:prstGeom>
        </p:spPr>
      </p:pic>
      <p:sp>
        <p:nvSpPr>
          <p:cNvPr id="5" name="Subtitle 2">
            <a:extLst>
              <a:ext uri="{FF2B5EF4-FFF2-40B4-BE49-F238E27FC236}">
                <a16:creationId xmlns:a16="http://schemas.microsoft.com/office/drawing/2014/main" xmlns="" id="{15FD3BF5-FE89-6BB6-C6BB-C2832B6F29D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164431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5" name="Picture 4">
            <a:extLst>
              <a:ext uri="{FF2B5EF4-FFF2-40B4-BE49-F238E27FC236}">
                <a16:creationId xmlns:a16="http://schemas.microsoft.com/office/drawing/2014/main" xmlns="" id="{CA1BE1B0-2A06-53C6-5B06-833F2A84A732}"/>
              </a:ext>
            </a:extLst>
          </p:cNvPr>
          <p:cNvPicPr>
            <a:picLocks noChangeAspect="1"/>
          </p:cNvPicPr>
          <p:nvPr/>
        </p:nvPicPr>
        <p:blipFill>
          <a:blip r:embed="rId2"/>
          <a:stretch>
            <a:fillRect/>
          </a:stretch>
        </p:blipFill>
        <p:spPr>
          <a:xfrm>
            <a:off x="8752244" y="5558126"/>
            <a:ext cx="972205" cy="734344"/>
          </a:xfrm>
          <a:prstGeom prst="rect">
            <a:avLst/>
          </a:prstGeom>
        </p:spPr>
      </p:pic>
      <p:sp>
        <p:nvSpPr>
          <p:cNvPr id="16" name="Content Placeholder 2">
            <a:extLst>
              <a:ext uri="{FF2B5EF4-FFF2-40B4-BE49-F238E27FC236}">
                <a16:creationId xmlns:a16="http://schemas.microsoft.com/office/drawing/2014/main" xmlns="" id="{DCA5286A-57A4-7826-52DC-166AC0BF9711}"/>
              </a:ext>
            </a:extLst>
          </p:cNvPr>
          <p:cNvSpPr>
            <a:spLocks noGrp="1"/>
          </p:cNvSpPr>
          <p:nvPr>
            <p:ph idx="1"/>
          </p:nvPr>
        </p:nvSpPr>
        <p:spPr>
          <a:xfrm>
            <a:off x="838199" y="1825625"/>
            <a:ext cx="5586351" cy="3895286"/>
          </a:xfrm>
        </p:spPr>
        <p:txBody>
          <a:bodyPr>
            <a:normAutofit/>
          </a:bodyPr>
          <a:lstStyle/>
          <a:p>
            <a:r>
              <a:rPr lang="x-none" sz="2400" dirty="0">
                <a:latin typeface="Helvetica Light" panose="020B0403020202020204" pitchFamily="34" charset="0"/>
                <a:cs typeface="Arial" panose="020B0604020202020204" pitchFamily="34" charset="0"/>
              </a:rPr>
              <a:t>Le travail direct avec code source rend le </a:t>
            </a:r>
            <a:r>
              <a:rPr lang="x-non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x-none" sz="1800" dirty="0">
              <a:highlight>
                <a:srgbClr val="FFFF00"/>
              </a:highlight>
              <a:latin typeface="Helvetica Light" panose="020B0403020202020204" pitchFamily="34" charset="0"/>
              <a:cs typeface="Arial" panose="020B0604020202020204" pitchFamily="34" charset="0"/>
            </a:endParaRPr>
          </a:p>
          <a:p>
            <a:r>
              <a:rPr lang="x-none" sz="2400" dirty="0">
                <a:latin typeface="Helvetica Light" panose="020B0403020202020204" pitchFamily="34" charset="0"/>
                <a:cs typeface="Arial" panose="020B0604020202020204" pitchFamily="34" charset="0"/>
              </a:rPr>
              <a:t>Le partage du code source permet de </a:t>
            </a:r>
            <a:r>
              <a:rPr lang="x-none" sz="2400" dirty="0">
                <a:highlight>
                  <a:srgbClr val="FFFF00"/>
                </a:highlight>
                <a:latin typeface="Helvetica Light" panose="020B0403020202020204" pitchFamily="34" charset="0"/>
                <a:cs typeface="Arial" panose="020B0604020202020204" pitchFamily="34" charset="0"/>
              </a:rPr>
              <a:t>valoriser le travail en révélant les “manières de faire”</a:t>
            </a:r>
          </a:p>
        </p:txBody>
      </p:sp>
      <p:pic>
        <p:nvPicPr>
          <p:cNvPr id="22" name="Picture 21">
            <a:extLst>
              <a:ext uri="{FF2B5EF4-FFF2-40B4-BE49-F238E27FC236}">
                <a16:creationId xmlns:a16="http://schemas.microsoft.com/office/drawing/2014/main" xmlns="" id="{342B891E-0CDC-5D22-C353-8E4FB6DD9751}"/>
              </a:ext>
            </a:extLst>
          </p:cNvPr>
          <p:cNvPicPr>
            <a:picLocks noChangeAspect="1"/>
          </p:cNvPicPr>
          <p:nvPr/>
        </p:nvPicPr>
        <p:blipFill>
          <a:blip r:embed="rId3"/>
          <a:stretch>
            <a:fillRect/>
          </a:stretch>
        </p:blipFill>
        <p:spPr>
          <a:xfrm>
            <a:off x="6424550" y="1727651"/>
            <a:ext cx="5308654" cy="3503586"/>
          </a:xfrm>
          <a:prstGeom prst="rect">
            <a:avLst/>
          </a:prstGeom>
        </p:spPr>
      </p:pic>
      <p:pic>
        <p:nvPicPr>
          <p:cNvPr id="6" name="Picture 5">
            <a:extLst>
              <a:ext uri="{FF2B5EF4-FFF2-40B4-BE49-F238E27FC236}">
                <a16:creationId xmlns:a16="http://schemas.microsoft.com/office/drawing/2014/main" xmlns="" id="{6BD579FE-CAC1-6F44-F6C8-9AD116E72182}"/>
              </a:ext>
            </a:extLst>
          </p:cNvPr>
          <p:cNvPicPr>
            <a:picLocks noChangeAspect="1"/>
          </p:cNvPicPr>
          <p:nvPr/>
        </p:nvPicPr>
        <p:blipFill>
          <a:blip r:embed="rId4"/>
          <a:stretch>
            <a:fillRect/>
          </a:stretch>
        </p:blipFill>
        <p:spPr>
          <a:xfrm>
            <a:off x="6265104" y="5475232"/>
            <a:ext cx="2251386" cy="1046458"/>
          </a:xfrm>
          <a:prstGeom prst="rect">
            <a:avLst/>
          </a:prstGeom>
        </p:spPr>
      </p:pic>
      <p:sp>
        <p:nvSpPr>
          <p:cNvPr id="9" name="Subtitle 2">
            <a:extLst>
              <a:ext uri="{FF2B5EF4-FFF2-40B4-BE49-F238E27FC236}">
                <a16:creationId xmlns:a16="http://schemas.microsoft.com/office/drawing/2014/main" xmlns="" id="{D5974294-0029-501B-C9FA-AF75E3CA86FD}"/>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282780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fr-FR">
                <a:latin typeface="Helvetica Light" panose="020B0403020202020204" pitchFamily="34" charset="0"/>
                <a:cs typeface="Arial" panose="020B0604020202020204" pitchFamily="34" charset="0"/>
              </a:rPr>
              <a:t>Les principes de la science ouverte</a:t>
            </a:r>
          </a:p>
        </p:txBody>
      </p:sp>
      <p:pic>
        <p:nvPicPr>
          <p:cNvPr id="4" name="Picture 3">
            <a:extLst>
              <a:ext uri="{FF2B5EF4-FFF2-40B4-BE49-F238E27FC236}">
                <a16:creationId xmlns:a16="http://schemas.microsoft.com/office/drawing/2014/main" xmlns="" id="{1DCC0B54-10CD-99CA-4CB2-EDA819DB341D}"/>
              </a:ext>
            </a:extLst>
          </p:cNvPr>
          <p:cNvPicPr>
            <a:picLocks noChangeAspect="1"/>
          </p:cNvPicPr>
          <p:nvPr/>
        </p:nvPicPr>
        <p:blipFill>
          <a:blip r:embed="rId2"/>
          <a:stretch>
            <a:fillRect/>
          </a:stretch>
        </p:blipFill>
        <p:spPr>
          <a:xfrm>
            <a:off x="6424550" y="1727651"/>
            <a:ext cx="5308654" cy="3503586"/>
          </a:xfrm>
          <a:prstGeom prst="rect">
            <a:avLst/>
          </a:prstGeom>
        </p:spPr>
      </p:pic>
      <p:sp>
        <p:nvSpPr>
          <p:cNvPr id="10" name="Content Placeholder 2">
            <a:extLst>
              <a:ext uri="{FF2B5EF4-FFF2-40B4-BE49-F238E27FC236}">
                <a16:creationId xmlns:a16="http://schemas.microsoft.com/office/drawing/2014/main" xmlns="" id="{7A4B1412-E6BE-D1E1-9B8B-EBC5D2007CD6}"/>
              </a:ext>
            </a:extLst>
          </p:cNvPr>
          <p:cNvSpPr>
            <a:spLocks noGrp="1"/>
          </p:cNvSpPr>
          <p:nvPr>
            <p:ph idx="1"/>
          </p:nvPr>
        </p:nvSpPr>
        <p:spPr>
          <a:xfrm>
            <a:off x="838199" y="1825624"/>
            <a:ext cx="5586351" cy="4667251"/>
          </a:xfrm>
        </p:spPr>
        <p:txBody>
          <a:bodyPr>
            <a:normAutofit/>
          </a:bodyPr>
          <a:lstStyle/>
          <a:p>
            <a:r>
              <a:rPr lang="x-none" sz="2400" dirty="0">
                <a:latin typeface="Helvetica Light" panose="020B0403020202020204" pitchFamily="34" charset="0"/>
                <a:cs typeface="Arial" panose="020B0604020202020204" pitchFamily="34" charset="0"/>
              </a:rPr>
              <a:t>Le travail direct avec code source rend le </a:t>
            </a:r>
            <a:r>
              <a:rPr lang="x-none" sz="2400" dirty="0">
                <a:highlight>
                  <a:srgbClr val="FFFF00"/>
                </a:highlight>
                <a:latin typeface="Helvetica Light" panose="020B0403020202020204" pitchFamily="34" charset="0"/>
                <a:cs typeface="Arial" panose="020B0604020202020204" pitchFamily="34" charset="0"/>
              </a:rPr>
              <a:t>travail collaboratif plus facile et efficace </a:t>
            </a:r>
          </a:p>
          <a:p>
            <a:pPr marL="0" indent="0">
              <a:buNone/>
            </a:pPr>
            <a:endParaRPr lang="x-none" sz="1800" dirty="0">
              <a:highlight>
                <a:srgbClr val="FFFF00"/>
              </a:highlight>
              <a:latin typeface="Helvetica Light" panose="020B0403020202020204" pitchFamily="34" charset="0"/>
              <a:cs typeface="Arial" panose="020B0604020202020204" pitchFamily="34" charset="0"/>
            </a:endParaRPr>
          </a:p>
          <a:p>
            <a:r>
              <a:rPr lang="x-none" sz="2400" dirty="0">
                <a:latin typeface="Helvetica Light" panose="020B0403020202020204" pitchFamily="34" charset="0"/>
                <a:cs typeface="Arial" panose="020B0604020202020204" pitchFamily="34" charset="0"/>
              </a:rPr>
              <a:t>Le partage du code source permet de </a:t>
            </a:r>
            <a:r>
              <a:rPr lang="x-none" sz="2400" dirty="0">
                <a:highlight>
                  <a:srgbClr val="FFFF00"/>
                </a:highlight>
                <a:latin typeface="Helvetica Light" panose="020B0403020202020204" pitchFamily="34" charset="0"/>
                <a:cs typeface="Arial" panose="020B0604020202020204" pitchFamily="34" charset="0"/>
              </a:rPr>
              <a:t>valoriser le travail en révélant les “manières de faire”</a:t>
            </a:r>
          </a:p>
          <a:p>
            <a:pPr marL="0" indent="0">
              <a:buNone/>
            </a:pPr>
            <a:endParaRPr lang="x-none" sz="1800" dirty="0">
              <a:highlight>
                <a:srgbClr val="FFFF00"/>
              </a:highlight>
              <a:latin typeface="Helvetica Light" panose="020B0403020202020204" pitchFamily="34" charset="0"/>
              <a:cs typeface="Arial" panose="020B0604020202020204" pitchFamily="34" charset="0"/>
            </a:endParaRPr>
          </a:p>
          <a:p>
            <a:r>
              <a:rPr lang="x-none" sz="2400" dirty="0">
                <a:latin typeface="Helvetica Light" panose="020B0403020202020204" pitchFamily="34" charset="0"/>
                <a:cs typeface="Arial" panose="020B0604020202020204" pitchFamily="34" charset="0"/>
              </a:rPr>
              <a:t>Rendre accessible et </a:t>
            </a:r>
            <a:r>
              <a:rPr lang="x-none" sz="2400" dirty="0">
                <a:highlight>
                  <a:srgbClr val="FFFF00"/>
                </a:highlight>
                <a:latin typeface="Helvetica Light" panose="020B0403020202020204" pitchFamily="34" charset="0"/>
                <a:cs typeface="Arial" panose="020B0604020202020204" pitchFamily="34" charset="0"/>
              </a:rPr>
              <a:t>promouvoir un certain type d’analyse ou approche méthodologique particulière</a:t>
            </a:r>
          </a:p>
        </p:txBody>
      </p:sp>
      <p:pic>
        <p:nvPicPr>
          <p:cNvPr id="5" name="Picture 4">
            <a:extLst>
              <a:ext uri="{FF2B5EF4-FFF2-40B4-BE49-F238E27FC236}">
                <a16:creationId xmlns:a16="http://schemas.microsoft.com/office/drawing/2014/main" xmlns="" id="{1FDBE810-56A5-1E7E-E0C0-CB8B5DB5DE6E}"/>
              </a:ext>
            </a:extLst>
          </p:cNvPr>
          <p:cNvPicPr>
            <a:picLocks noChangeAspect="1"/>
          </p:cNvPicPr>
          <p:nvPr/>
        </p:nvPicPr>
        <p:blipFill>
          <a:blip r:embed="rId3"/>
          <a:stretch>
            <a:fillRect/>
          </a:stretch>
        </p:blipFill>
        <p:spPr>
          <a:xfrm>
            <a:off x="8752244" y="5558126"/>
            <a:ext cx="972205" cy="734344"/>
          </a:xfrm>
          <a:prstGeom prst="rect">
            <a:avLst/>
          </a:prstGeom>
        </p:spPr>
      </p:pic>
      <p:pic>
        <p:nvPicPr>
          <p:cNvPr id="6" name="Picture 5">
            <a:extLst>
              <a:ext uri="{FF2B5EF4-FFF2-40B4-BE49-F238E27FC236}">
                <a16:creationId xmlns:a16="http://schemas.microsoft.com/office/drawing/2014/main" xmlns="" id="{F672C7F4-8CC5-45CB-FE2C-C0A2ABA8FC41}"/>
              </a:ext>
            </a:extLst>
          </p:cNvPr>
          <p:cNvPicPr>
            <a:picLocks noChangeAspect="1"/>
          </p:cNvPicPr>
          <p:nvPr/>
        </p:nvPicPr>
        <p:blipFill>
          <a:blip r:embed="rId4"/>
          <a:stretch>
            <a:fillRect/>
          </a:stretch>
        </p:blipFill>
        <p:spPr>
          <a:xfrm>
            <a:off x="7128725" y="4879873"/>
            <a:ext cx="1387765" cy="1641750"/>
          </a:xfrm>
          <a:prstGeom prst="rect">
            <a:avLst/>
          </a:prstGeom>
        </p:spPr>
      </p:pic>
      <p:sp>
        <p:nvSpPr>
          <p:cNvPr id="7" name="Subtitle 2">
            <a:extLst>
              <a:ext uri="{FF2B5EF4-FFF2-40B4-BE49-F238E27FC236}">
                <a16:creationId xmlns:a16="http://schemas.microsoft.com/office/drawing/2014/main" xmlns="" id="{4442CB41-D97A-B1F0-4388-11915FCADC1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3 - Nécessités</a:t>
            </a:r>
          </a:p>
        </p:txBody>
      </p:sp>
    </p:spTree>
    <p:extLst>
      <p:ext uri="{BB962C8B-B14F-4D97-AF65-F5344CB8AC3E}">
        <p14:creationId xmlns:p14="http://schemas.microsoft.com/office/powerpoint/2010/main" val="6788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a:xfrm>
            <a:off x="838199" y="365125"/>
            <a:ext cx="11605591" cy="1325563"/>
          </a:xfrm>
        </p:spPr>
        <p:txBody>
          <a:bodyPr>
            <a:normAutofit/>
          </a:bodyPr>
          <a:lstStyle/>
          <a:p>
            <a:r>
              <a:rPr lang="fr-FR" sz="4000" dirty="0">
                <a:latin typeface="Helvetica Light" panose="020B0403020202020204" pitchFamily="34" charset="0"/>
                <a:cs typeface="Arial" panose="020B0604020202020204" pitchFamily="34" charset="0"/>
              </a:rPr>
              <a:t>En somme, pourquoi apprendre à utiliser R ?</a:t>
            </a:r>
          </a:p>
        </p:txBody>
      </p:sp>
      <p:sp>
        <p:nvSpPr>
          <p:cNvPr id="10" name="Content Placeholder 2">
            <a:extLst>
              <a:ext uri="{FF2B5EF4-FFF2-40B4-BE49-F238E27FC236}">
                <a16:creationId xmlns:a16="http://schemas.microsoft.com/office/drawing/2014/main" xmlns="" id="{7A4B1412-E6BE-D1E1-9B8B-EBC5D2007CD6}"/>
              </a:ext>
            </a:extLst>
          </p:cNvPr>
          <p:cNvSpPr>
            <a:spLocks noGrp="1"/>
          </p:cNvSpPr>
          <p:nvPr>
            <p:ph idx="1"/>
          </p:nvPr>
        </p:nvSpPr>
        <p:spPr>
          <a:xfrm>
            <a:off x="838199" y="2027583"/>
            <a:ext cx="10651436" cy="4465292"/>
          </a:xfrm>
        </p:spPr>
        <p:txBody>
          <a:bodyPr>
            <a:normAutofit/>
          </a:bodyPr>
          <a:lstStyle/>
          <a:p>
            <a:r>
              <a:rPr lang="fr-FR" dirty="0">
                <a:latin typeface="Helvetica Light" panose="020B0403020202020204" pitchFamily="34" charset="0"/>
                <a:cs typeface="Arial" panose="020B0604020202020204" pitchFamily="34" charset="0"/>
              </a:rPr>
              <a:t>D’abord, d’un point de vue très pragmatique, </a:t>
            </a:r>
            <a:r>
              <a:rPr lang="fr-FR" dirty="0">
                <a:highlight>
                  <a:srgbClr val="FFFF00"/>
                </a:highlight>
                <a:latin typeface="Helvetica Light" panose="020B0403020202020204" pitchFamily="34" charset="0"/>
                <a:cs typeface="Arial" panose="020B0604020202020204" pitchFamily="34" charset="0"/>
              </a:rPr>
              <a:t>pour gagner du temps </a:t>
            </a:r>
            <a:r>
              <a:rPr lang="fr-FR" dirty="0">
                <a:latin typeface="Helvetica Light" panose="020B0403020202020204" pitchFamily="34" charset="0"/>
                <a:cs typeface="Arial" panose="020B0604020202020204" pitchFamily="34" charset="0"/>
              </a:rPr>
              <a:t>(à terme)</a:t>
            </a:r>
          </a:p>
          <a:p>
            <a:endParaRPr lang="fr-FR" dirty="0">
              <a:latin typeface="Helvetica Light" panose="020B0403020202020204" pitchFamily="34" charset="0"/>
              <a:cs typeface="Arial" panose="020B0604020202020204" pitchFamily="34" charset="0"/>
            </a:endParaRPr>
          </a:p>
          <a:p>
            <a:r>
              <a:rPr lang="fr-FR" dirty="0">
                <a:highlight>
                  <a:srgbClr val="FFFF00"/>
                </a:highlight>
                <a:latin typeface="Helvetica Light" panose="020B0403020202020204" pitchFamily="34" charset="0"/>
                <a:cs typeface="Arial" panose="020B0604020202020204" pitchFamily="34" charset="0"/>
              </a:rPr>
              <a:t>Faciliter le travail collaboratif</a:t>
            </a:r>
            <a:r>
              <a:rPr lang="fr-FR" dirty="0">
                <a:latin typeface="Helvetica Light" panose="020B0403020202020204" pitchFamily="34" charset="0"/>
                <a:cs typeface="Arial" panose="020B0604020202020204" pitchFamily="34" charset="0"/>
              </a:rPr>
              <a:t> (environnement de travail commun à tous, outil non payant à l’inverse </a:t>
            </a:r>
            <a:r>
              <a:rPr lang="fr-FR" dirty="0" err="1">
                <a:latin typeface="Helvetica Light" panose="020B0403020202020204" pitchFamily="34" charset="0"/>
                <a:cs typeface="Arial" panose="020B0604020202020204" pitchFamily="34" charset="0"/>
              </a:rPr>
              <a:t>d’excel</a:t>
            </a:r>
            <a:r>
              <a:rPr lang="fr-FR" dirty="0">
                <a:latin typeface="Helvetica Light" panose="020B0403020202020204" pitchFamily="34" charset="0"/>
                <a:cs typeface="Arial" panose="020B0604020202020204" pitchFamily="34" charset="0"/>
              </a:rPr>
              <a:t>, </a:t>
            </a:r>
            <a:r>
              <a:rPr lang="fr-FR" dirty="0" err="1">
                <a:latin typeface="Helvetica Light" panose="020B0403020202020204" pitchFamily="34" charset="0"/>
                <a:cs typeface="Arial" panose="020B0604020202020204" pitchFamily="34" charset="0"/>
              </a:rPr>
              <a:t>ArcGis</a:t>
            </a:r>
            <a:r>
              <a:rPr lang="fr-FR" dirty="0">
                <a:latin typeface="Helvetica Light" panose="020B0403020202020204" pitchFamily="34" charset="0"/>
                <a:cs typeface="Arial" panose="020B0604020202020204" pitchFamily="34" charset="0"/>
              </a:rPr>
              <a:t>, SPSS, etc.)</a:t>
            </a:r>
          </a:p>
          <a:p>
            <a:endParaRPr lang="fr-FR" dirty="0">
              <a:latin typeface="Helvetica Light" panose="020B0403020202020204" pitchFamily="34" charset="0"/>
              <a:cs typeface="Arial" panose="020B0604020202020204" pitchFamily="34" charset="0"/>
            </a:endParaRPr>
          </a:p>
          <a:p>
            <a:r>
              <a:rPr lang="fr-FR" dirty="0">
                <a:latin typeface="Helvetica Light" panose="020B0403020202020204" pitchFamily="34" charset="0"/>
                <a:cs typeface="Arial" panose="020B0604020202020204" pitchFamily="34" charset="0"/>
              </a:rPr>
              <a:t>Pour </a:t>
            </a:r>
            <a:r>
              <a:rPr lang="fr-FR" dirty="0">
                <a:highlight>
                  <a:srgbClr val="FFFF00"/>
                </a:highlight>
                <a:latin typeface="Helvetica Light" panose="020B0403020202020204" pitchFamily="34" charset="0"/>
                <a:cs typeface="Arial" panose="020B0604020202020204" pitchFamily="34" charset="0"/>
              </a:rPr>
              <a:t>faciliter l'adoption de bonnes pratiques </a:t>
            </a:r>
            <a:r>
              <a:rPr lang="fr-FR" dirty="0">
                <a:latin typeface="Helvetica Light" panose="020B0403020202020204" pitchFamily="34" charset="0"/>
                <a:cs typeface="Arial" panose="020B0604020202020204" pitchFamily="34" charset="0"/>
              </a:rPr>
              <a:t>pour une Science Ouverte</a:t>
            </a:r>
            <a:r>
              <a:rPr lang="fr-FR" dirty="0">
                <a:latin typeface="Helvetica Light" panose="020B0403020202020204" pitchFamily="34" charset="0"/>
                <a:cs typeface="Arial" panose="020B0604020202020204" pitchFamily="34" charset="0"/>
                <a:sym typeface="Wingdings" pitchFamily="2" charset="2"/>
              </a:rPr>
              <a:t> (processus de travail transparents, ouverts et faciles à répliquer)</a:t>
            </a:r>
            <a:endParaRPr lang="fr-FR" dirty="0">
              <a:latin typeface="Helvetica Light" panose="020B0403020202020204" pitchFamily="34" charset="0"/>
              <a:cs typeface="Arial" panose="020B0604020202020204" pitchFamily="34" charset="0"/>
            </a:endParaRPr>
          </a:p>
          <a:p>
            <a:endParaRPr lang="fr-FR" dirty="0">
              <a:latin typeface="Helvetica Light" panose="020B0403020202020204" pitchFamily="34" charset="0"/>
              <a:cs typeface="Arial" panose="020B0604020202020204" pitchFamily="34" charset="0"/>
            </a:endParaRPr>
          </a:p>
        </p:txBody>
      </p:sp>
    </p:spTree>
    <p:extLst>
      <p:ext uri="{BB962C8B-B14F-4D97-AF65-F5344CB8AC3E}">
        <p14:creationId xmlns:p14="http://schemas.microsoft.com/office/powerpoint/2010/main" val="264520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a:xfrm>
            <a:off x="838199" y="365125"/>
            <a:ext cx="11167533" cy="1325563"/>
          </a:xfrm>
        </p:spPr>
        <p:txBody>
          <a:bodyPr/>
          <a:lstStyle/>
          <a:p>
            <a:r>
              <a:rPr lang="fr-FR" dirty="0">
                <a:latin typeface="Helvetica Light" panose="020B0403020202020204" pitchFamily="34" charset="0"/>
                <a:cs typeface="Arial" panose="020B0604020202020204" pitchFamily="34" charset="0"/>
              </a:rPr>
              <a:t>Pour plus d’informations sur R</a:t>
            </a:r>
          </a:p>
        </p:txBody>
      </p:sp>
      <p:sp>
        <p:nvSpPr>
          <p:cNvPr id="10" name="Content Placeholder 2">
            <a:extLst>
              <a:ext uri="{FF2B5EF4-FFF2-40B4-BE49-F238E27FC236}">
                <a16:creationId xmlns:a16="http://schemas.microsoft.com/office/drawing/2014/main" xmlns="" id="{7A4B1412-E6BE-D1E1-9B8B-EBC5D2007CD6}"/>
              </a:ext>
            </a:extLst>
          </p:cNvPr>
          <p:cNvSpPr>
            <a:spLocks noGrp="1"/>
          </p:cNvSpPr>
          <p:nvPr>
            <p:ph idx="1"/>
          </p:nvPr>
        </p:nvSpPr>
        <p:spPr>
          <a:xfrm>
            <a:off x="4437529" y="3347085"/>
            <a:ext cx="6756793" cy="813278"/>
          </a:xfrm>
        </p:spPr>
        <p:txBody>
          <a:bodyPr>
            <a:noAutofit/>
          </a:bodyPr>
          <a:lstStyle/>
          <a:p>
            <a:pPr marL="0" indent="0">
              <a:buNone/>
            </a:pPr>
            <a:r>
              <a:rPr lang="fr-FR" sz="2400" dirty="0">
                <a:latin typeface="Helvetica Light" panose="020B0403020202020204" pitchFamily="34" charset="0"/>
                <a:cs typeface="Arial" panose="020B0604020202020204" pitchFamily="34" charset="0"/>
              </a:rPr>
              <a:t>Installer R et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(presque !) sans peine, par A. </a:t>
            </a:r>
            <a:r>
              <a:rPr lang="fr-FR" sz="2400" dirty="0" err="1">
                <a:latin typeface="Helvetica Light" panose="020B0403020202020204" pitchFamily="34" charset="0"/>
                <a:cs typeface="Arial" panose="020B0604020202020204" pitchFamily="34" charset="0"/>
              </a:rPr>
              <a:t>Perdoncin</a:t>
            </a:r>
            <a:r>
              <a:rPr lang="fr-FR" sz="2400" dirty="0">
                <a:latin typeface="Helvetica Light" panose="020B0403020202020204" pitchFamily="34" charset="0"/>
                <a:cs typeface="Arial" panose="020B0604020202020204" pitchFamily="34" charset="0"/>
              </a:rPr>
              <a:t> </a:t>
            </a:r>
          </a:p>
        </p:txBody>
      </p:sp>
      <p:pic>
        <p:nvPicPr>
          <p:cNvPr id="4" name="Picture 3">
            <a:hlinkClick r:id="rId2"/>
            <a:extLst>
              <a:ext uri="{FF2B5EF4-FFF2-40B4-BE49-F238E27FC236}">
                <a16:creationId xmlns:a16="http://schemas.microsoft.com/office/drawing/2014/main" xmlns="" id="{6DF2221F-E1B8-2A34-5B8F-F012B9B30F8B}"/>
              </a:ext>
            </a:extLst>
          </p:cNvPr>
          <p:cNvPicPr>
            <a:picLocks noChangeAspect="1"/>
          </p:cNvPicPr>
          <p:nvPr/>
        </p:nvPicPr>
        <p:blipFill>
          <a:blip r:embed="rId3"/>
          <a:stretch>
            <a:fillRect/>
          </a:stretch>
        </p:blipFill>
        <p:spPr>
          <a:xfrm>
            <a:off x="1645896" y="3421554"/>
            <a:ext cx="2396375" cy="611027"/>
          </a:xfrm>
          <a:prstGeom prst="rect">
            <a:avLst/>
          </a:prstGeom>
        </p:spPr>
      </p:pic>
      <p:sp>
        <p:nvSpPr>
          <p:cNvPr id="8" name="Rectangle 7">
            <a:hlinkClick r:id="rId2"/>
            <a:extLst>
              <a:ext uri="{FF2B5EF4-FFF2-40B4-BE49-F238E27FC236}">
                <a16:creationId xmlns:a16="http://schemas.microsoft.com/office/drawing/2014/main" xmlns="" id="{51432405-0AB2-3945-A65D-669AAFDD2A69}"/>
              </a:ext>
            </a:extLst>
          </p:cNvPr>
          <p:cNvSpPr/>
          <p:nvPr/>
        </p:nvSpPr>
        <p:spPr>
          <a:xfrm>
            <a:off x="4410635" y="3131932"/>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Content Placeholder 2">
            <a:extLst>
              <a:ext uri="{FF2B5EF4-FFF2-40B4-BE49-F238E27FC236}">
                <a16:creationId xmlns:a16="http://schemas.microsoft.com/office/drawing/2014/main" xmlns="" id="{934D8A83-29FB-BF41-97F0-18903DF6D88E}"/>
              </a:ext>
            </a:extLst>
          </p:cNvPr>
          <p:cNvSpPr txBox="1">
            <a:spLocks/>
          </p:cNvSpPr>
          <p:nvPr/>
        </p:nvSpPr>
        <p:spPr>
          <a:xfrm>
            <a:off x="4437529" y="2040441"/>
            <a:ext cx="7315200" cy="813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Introduction à R : Base du langage, packages,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et documentation, par H. </a:t>
            </a:r>
            <a:r>
              <a:rPr lang="fr-FR" sz="2400" dirty="0" err="1">
                <a:latin typeface="Helvetica Light" panose="020B0403020202020204" pitchFamily="34" charset="0"/>
                <a:cs typeface="Arial" panose="020B0604020202020204" pitchFamily="34" charset="0"/>
              </a:rPr>
              <a:t>Pecout</a:t>
            </a:r>
            <a:endParaRPr lang="fr-FR" sz="2400" dirty="0">
              <a:latin typeface="Helvetica Light" panose="020B0403020202020204" pitchFamily="34" charset="0"/>
              <a:cs typeface="Arial" panose="020B0604020202020204" pitchFamily="34" charset="0"/>
            </a:endParaRPr>
          </a:p>
        </p:txBody>
      </p:sp>
      <p:sp>
        <p:nvSpPr>
          <p:cNvPr id="12" name="Rectangle 11">
            <a:hlinkClick r:id="rId4"/>
            <a:extLst>
              <a:ext uri="{FF2B5EF4-FFF2-40B4-BE49-F238E27FC236}">
                <a16:creationId xmlns:a16="http://schemas.microsoft.com/office/drawing/2014/main" xmlns="" id="{7F8864EB-F0C0-7AB9-43E4-30745BEC2D46}"/>
              </a:ext>
            </a:extLst>
          </p:cNvPr>
          <p:cNvSpPr/>
          <p:nvPr/>
        </p:nvSpPr>
        <p:spPr>
          <a:xfrm>
            <a:off x="4410635" y="1825288"/>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Content Placeholder 2">
            <a:extLst>
              <a:ext uri="{FF2B5EF4-FFF2-40B4-BE49-F238E27FC236}">
                <a16:creationId xmlns:a16="http://schemas.microsoft.com/office/drawing/2014/main" xmlns="" id="{8264A3A7-4C1F-C397-41FE-1B1B46A8059D}"/>
              </a:ext>
            </a:extLst>
          </p:cNvPr>
          <p:cNvSpPr txBox="1">
            <a:spLocks/>
          </p:cNvSpPr>
          <p:nvPr/>
        </p:nvSpPr>
        <p:spPr>
          <a:xfrm>
            <a:off x="4437529" y="4601592"/>
            <a:ext cx="7315200" cy="4173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Une introduction à R et au </a:t>
            </a:r>
            <a:r>
              <a:rPr lang="fr-FR" sz="2400" dirty="0" err="1">
                <a:latin typeface="Helvetica Light" panose="020B0403020202020204" pitchFamily="34" charset="0"/>
                <a:cs typeface="Arial" panose="020B0604020202020204" pitchFamily="34" charset="0"/>
              </a:rPr>
              <a:t>tidyverse</a:t>
            </a:r>
            <a:r>
              <a:rPr lang="fr-FR" sz="2400" dirty="0">
                <a:latin typeface="Helvetica Light" panose="020B0403020202020204" pitchFamily="34" charset="0"/>
                <a:cs typeface="Arial" panose="020B0604020202020204" pitchFamily="34" charset="0"/>
              </a:rPr>
              <a:t>, par J. Barnier</a:t>
            </a:r>
          </a:p>
        </p:txBody>
      </p:sp>
      <p:pic>
        <p:nvPicPr>
          <p:cNvPr id="14" name="Picture 13">
            <a:hlinkClick r:id="rId5"/>
            <a:extLst>
              <a:ext uri="{FF2B5EF4-FFF2-40B4-BE49-F238E27FC236}">
                <a16:creationId xmlns:a16="http://schemas.microsoft.com/office/drawing/2014/main" xmlns="" id="{D9976A4B-3CD8-2D7D-36D3-B182F9EFE876}"/>
              </a:ext>
            </a:extLst>
          </p:cNvPr>
          <p:cNvPicPr>
            <a:picLocks noChangeAspect="1"/>
          </p:cNvPicPr>
          <p:nvPr/>
        </p:nvPicPr>
        <p:blipFill>
          <a:blip r:embed="rId3"/>
          <a:stretch>
            <a:fillRect/>
          </a:stretch>
        </p:blipFill>
        <p:spPr>
          <a:xfrm>
            <a:off x="1645897" y="4504748"/>
            <a:ext cx="2396375" cy="611027"/>
          </a:xfrm>
          <a:prstGeom prst="rect">
            <a:avLst/>
          </a:prstGeom>
        </p:spPr>
      </p:pic>
      <p:sp>
        <p:nvSpPr>
          <p:cNvPr id="15" name="Rectangle 14">
            <a:hlinkClick r:id="rId5"/>
            <a:extLst>
              <a:ext uri="{FF2B5EF4-FFF2-40B4-BE49-F238E27FC236}">
                <a16:creationId xmlns:a16="http://schemas.microsoft.com/office/drawing/2014/main" xmlns="" id="{F638E76A-25CF-B786-65E2-FE41AF237890}"/>
              </a:ext>
            </a:extLst>
          </p:cNvPr>
          <p:cNvSpPr/>
          <p:nvPr/>
        </p:nvSpPr>
        <p:spPr>
          <a:xfrm>
            <a:off x="4410635" y="4228226"/>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9218" name="Picture 2">
            <a:hlinkClick r:id="rId4"/>
            <a:extLst>
              <a:ext uri="{FF2B5EF4-FFF2-40B4-BE49-F238E27FC236}">
                <a16:creationId xmlns:a16="http://schemas.microsoft.com/office/drawing/2014/main" xmlns="" id="{44D27127-4424-D1C1-9697-3AAC3A60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8940" y="1936832"/>
            <a:ext cx="802633" cy="91634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xmlns="" id="{FE73E5A7-0217-90C9-91C0-2E87A36309E3}"/>
              </a:ext>
            </a:extLst>
          </p:cNvPr>
          <p:cNvSpPr txBox="1">
            <a:spLocks/>
          </p:cNvSpPr>
          <p:nvPr/>
        </p:nvSpPr>
        <p:spPr>
          <a:xfrm>
            <a:off x="4437529" y="5630023"/>
            <a:ext cx="7315200" cy="4173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latin typeface="Helvetica Light" panose="020B0403020202020204" pitchFamily="34" charset="0"/>
                <a:cs typeface="Arial" panose="020B0604020202020204" pitchFamily="34" charset="0"/>
              </a:rPr>
              <a:t>Découvrir R et </a:t>
            </a:r>
            <a:r>
              <a:rPr lang="fr-FR" sz="2400" dirty="0" err="1">
                <a:latin typeface="Helvetica Light" panose="020B0403020202020204" pitchFamily="34" charset="0"/>
                <a:cs typeface="Arial" panose="020B0604020202020204" pitchFamily="34" charset="0"/>
              </a:rPr>
              <a:t>Rstudio</a:t>
            </a:r>
            <a:r>
              <a:rPr lang="fr-FR" sz="2400" dirty="0">
                <a:latin typeface="Helvetica Light" panose="020B0403020202020204" pitchFamily="34" charset="0"/>
                <a:cs typeface="Arial" panose="020B0604020202020204" pitchFamily="34" charset="0"/>
              </a:rPr>
              <a:t>, par </a:t>
            </a:r>
            <a:r>
              <a:rPr lang="fr-FR" sz="2400" dirty="0" err="1">
                <a:latin typeface="Helvetica Light" panose="020B0403020202020204" pitchFamily="34" charset="0"/>
                <a:cs typeface="Arial" panose="020B0604020202020204" pitchFamily="34" charset="0"/>
              </a:rPr>
              <a:t>T</a:t>
            </a:r>
            <a:r>
              <a:rPr lang="fr-FR" sz="2400" dirty="0">
                <a:latin typeface="Helvetica Light" panose="020B0403020202020204" pitchFamily="34" charset="0"/>
                <a:cs typeface="Arial" panose="020B0604020202020204" pitchFamily="34" charset="0"/>
              </a:rPr>
              <a:t>. Zorn et al.</a:t>
            </a:r>
          </a:p>
        </p:txBody>
      </p:sp>
      <p:sp>
        <p:nvSpPr>
          <p:cNvPr id="22" name="Rectangle 21">
            <a:hlinkClick r:id="rId7"/>
            <a:extLst>
              <a:ext uri="{FF2B5EF4-FFF2-40B4-BE49-F238E27FC236}">
                <a16:creationId xmlns:a16="http://schemas.microsoft.com/office/drawing/2014/main" xmlns="" id="{36C89C3B-EDB5-A45B-474C-D26B068DCE60}"/>
              </a:ext>
            </a:extLst>
          </p:cNvPr>
          <p:cNvSpPr/>
          <p:nvPr/>
        </p:nvSpPr>
        <p:spPr>
          <a:xfrm>
            <a:off x="4410635" y="5256657"/>
            <a:ext cx="7342094" cy="1118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9220" name="Picture 4" descr="Ministère de la transition écologique et solidaire">
            <a:hlinkClick r:id="rId7"/>
            <a:extLst>
              <a:ext uri="{FF2B5EF4-FFF2-40B4-BE49-F238E27FC236}">
                <a16:creationId xmlns:a16="http://schemas.microsoft.com/office/drawing/2014/main" xmlns="" id="{36E35CA3-0C93-0F1D-7478-164BED4EE4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8854" y="5218824"/>
            <a:ext cx="942805" cy="123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4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a:xfrm>
            <a:off x="838199" y="365125"/>
            <a:ext cx="11167533" cy="1325563"/>
          </a:xfrm>
        </p:spPr>
        <p:txBody>
          <a:bodyPr/>
          <a:lstStyle/>
          <a:p>
            <a:r>
              <a:rPr lang="fr-FR" dirty="0">
                <a:latin typeface="Helvetica Light" panose="020B0403020202020204" pitchFamily="34" charset="0"/>
                <a:cs typeface="Arial" panose="020B0604020202020204" pitchFamily="34" charset="0"/>
              </a:rPr>
              <a:t>Workshop « R pour les archéologues ! »</a:t>
            </a:r>
          </a:p>
        </p:txBody>
      </p:sp>
      <p:sp>
        <p:nvSpPr>
          <p:cNvPr id="5" name="Content Placeholder 2">
            <a:extLst>
              <a:ext uri="{FF2B5EF4-FFF2-40B4-BE49-F238E27FC236}">
                <a16:creationId xmlns:a16="http://schemas.microsoft.com/office/drawing/2014/main" xmlns="" id="{7DA03DC2-640B-ADAD-2A76-E2B65381F934}"/>
              </a:ext>
            </a:extLst>
          </p:cNvPr>
          <p:cNvSpPr>
            <a:spLocks noGrp="1"/>
          </p:cNvSpPr>
          <p:nvPr>
            <p:ph idx="1"/>
          </p:nvPr>
        </p:nvSpPr>
        <p:spPr>
          <a:xfrm>
            <a:off x="838200" y="1873600"/>
            <a:ext cx="4429539" cy="4564684"/>
          </a:xfrm>
        </p:spPr>
        <p:txBody>
          <a:bodyPr>
            <a:normAutofit/>
          </a:bodyPr>
          <a:lstStyle/>
          <a:p>
            <a:r>
              <a:rPr lang="fr-FR" sz="2000" b="1" dirty="0">
                <a:latin typeface="Helvetica Light" panose="020B0403020202020204" pitchFamily="34" charset="0"/>
                <a:cs typeface="Arial" panose="020B0604020202020204" pitchFamily="34" charset="0"/>
              </a:rPr>
              <a:t>Organisé par Anaïs Vignoles </a:t>
            </a:r>
            <a:r>
              <a:rPr lang="fr-FR" sz="2000" dirty="0">
                <a:latin typeface="Helvetica Light" panose="020B0403020202020204" pitchFamily="34" charset="0"/>
                <a:cs typeface="Arial" panose="020B0604020202020204" pitchFamily="34" charset="0"/>
              </a:rPr>
              <a:t>(</a:t>
            </a:r>
            <a:r>
              <a:rPr lang="fr-FR" sz="2000" dirty="0">
                <a:latin typeface="Helvetica Light" panose="020B0403020202020204" pitchFamily="34" charset="0"/>
                <a:cs typeface="Arial" panose="020B0604020202020204" pitchFamily="34" charset="0"/>
                <a:hlinkClick r:id="rId2"/>
              </a:rPr>
              <a:t>anais.l.vignoles@gmail.com</a:t>
            </a:r>
            <a:r>
              <a:rPr lang="fr-FR" sz="2000" dirty="0">
                <a:latin typeface="Helvetica Light" panose="020B0403020202020204" pitchFamily="34" charset="0"/>
                <a:cs typeface="Arial" panose="020B0604020202020204" pitchFamily="34" charset="0"/>
              </a:rPr>
              <a:t>)        et </a:t>
            </a:r>
            <a:r>
              <a:rPr lang="fr-FR" sz="2000" b="1" dirty="0">
                <a:latin typeface="Helvetica Light" panose="020B0403020202020204" pitchFamily="34" charset="0"/>
                <a:cs typeface="Arial" panose="020B0604020202020204" pitchFamily="34" charset="0"/>
              </a:rPr>
              <a:t>Aymeric Hermann </a:t>
            </a:r>
            <a:r>
              <a:rPr lang="fr-FR" sz="2000" dirty="0">
                <a:latin typeface="Helvetica Light" panose="020B0403020202020204" pitchFamily="34" charset="0"/>
                <a:cs typeface="Arial" panose="020B0604020202020204" pitchFamily="34" charset="0"/>
              </a:rPr>
              <a:t>(</a:t>
            </a:r>
            <a:r>
              <a:rPr lang="fr-FR" sz="2000" dirty="0">
                <a:latin typeface="Helvetica Light" panose="020B0403020202020204" pitchFamily="34" charset="0"/>
                <a:cs typeface="Arial" panose="020B0604020202020204" pitchFamily="34" charset="0"/>
                <a:hlinkClick r:id="rId3"/>
              </a:rPr>
              <a:t>aymeric.hermann@cnrs.fr</a:t>
            </a:r>
            <a:r>
              <a:rPr lang="fr-FR" sz="2000" dirty="0">
                <a:latin typeface="Helvetica Light" panose="020B0403020202020204" pitchFamily="34" charset="0"/>
                <a:cs typeface="Arial" panose="020B0604020202020204" pitchFamily="34" charset="0"/>
              </a:rPr>
              <a:t>)</a:t>
            </a:r>
          </a:p>
          <a:p>
            <a:r>
              <a:rPr lang="fr-FR" sz="2000" b="1" dirty="0">
                <a:latin typeface="Helvetica Light" panose="020B0403020202020204" pitchFamily="34" charset="0"/>
                <a:cs typeface="Arial" panose="020B0604020202020204" pitchFamily="34" charset="0"/>
              </a:rPr>
              <a:t>Entre mi-Mars et mi-Avril</a:t>
            </a:r>
          </a:p>
          <a:p>
            <a:r>
              <a:rPr lang="fr-FR" sz="2000" b="1" dirty="0">
                <a:latin typeface="Helvetica Light" panose="020B0403020202020204" pitchFamily="34" charset="0"/>
                <a:cs typeface="Arial" panose="020B0604020202020204" pitchFamily="34" charset="0"/>
              </a:rPr>
              <a:t>En présentiel              </a:t>
            </a:r>
            <a:r>
              <a:rPr lang="fr-FR" sz="2000" dirty="0">
                <a:solidFill>
                  <a:schemeClr val="bg1">
                    <a:lumMod val="65000"/>
                  </a:schemeClr>
                </a:solidFill>
                <a:latin typeface="Helvetica Light" panose="020B0403020202020204" pitchFamily="34" charset="0"/>
                <a:cs typeface="Arial" panose="020B0604020202020204" pitchFamily="34" charset="0"/>
              </a:rPr>
              <a:t>Documentation et ressources seront partagées après chaque séance pour celles et ceux qui ne peuvent y assister</a:t>
            </a:r>
          </a:p>
          <a:p>
            <a:r>
              <a:rPr lang="fr-FR" sz="2000" b="1" dirty="0">
                <a:latin typeface="Helvetica Light" panose="020B0403020202020204" pitchFamily="34" charset="0"/>
                <a:cs typeface="Arial" panose="020B0604020202020204" pitchFamily="34" charset="0"/>
              </a:rPr>
              <a:t>4 séances de 2h chacune            </a:t>
            </a:r>
            <a:r>
              <a:rPr lang="fr-FR" sz="2000" dirty="0">
                <a:solidFill>
                  <a:schemeClr val="bg1">
                    <a:lumMod val="65000"/>
                  </a:schemeClr>
                </a:solidFill>
                <a:latin typeface="Helvetica Light" panose="020B0403020202020204" pitchFamily="34" charset="0"/>
                <a:cs typeface="Arial" panose="020B0604020202020204" pitchFamily="34" charset="0"/>
              </a:rPr>
              <a:t>1h consacrée à la découverte d’un ensemble de codes, et 1h consacrée à une mise en situation</a:t>
            </a:r>
          </a:p>
        </p:txBody>
      </p:sp>
      <p:pic>
        <p:nvPicPr>
          <p:cNvPr id="12290" name="Picture 2">
            <a:extLst>
              <a:ext uri="{FF2B5EF4-FFF2-40B4-BE49-F238E27FC236}">
                <a16:creationId xmlns:a16="http://schemas.microsoft.com/office/drawing/2014/main" xmlns="" id="{9540586E-10E8-7E63-EA66-4F8B32C70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463" y="2037376"/>
            <a:ext cx="6048690" cy="387116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xmlns="" id="{EAB0E878-812E-D738-9154-BEA5525D0991}"/>
              </a:ext>
            </a:extLst>
          </p:cNvPr>
          <p:cNvGrpSpPr/>
          <p:nvPr/>
        </p:nvGrpSpPr>
        <p:grpSpPr>
          <a:xfrm>
            <a:off x="7018149" y="2126896"/>
            <a:ext cx="962152" cy="746683"/>
            <a:chOff x="7127333" y="1908528"/>
            <a:chExt cx="962152" cy="746683"/>
          </a:xfrm>
        </p:grpSpPr>
        <p:sp>
          <p:nvSpPr>
            <p:cNvPr id="23" name="Rectangle 22">
              <a:extLst>
                <a:ext uri="{FF2B5EF4-FFF2-40B4-BE49-F238E27FC236}">
                  <a16:creationId xmlns:a16="http://schemas.microsoft.com/office/drawing/2014/main" xmlns="" id="{D107A954-83A6-139E-D7BB-810FF5FAC769}"/>
                </a:ext>
              </a:extLst>
            </p:cNvPr>
            <p:cNvSpPr/>
            <p:nvPr/>
          </p:nvSpPr>
          <p:spPr>
            <a:xfrm>
              <a:off x="7127333" y="1908528"/>
              <a:ext cx="962152" cy="74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4" name="Picture 23">
              <a:extLst>
                <a:ext uri="{FF2B5EF4-FFF2-40B4-BE49-F238E27FC236}">
                  <a16:creationId xmlns:a16="http://schemas.microsoft.com/office/drawing/2014/main" xmlns="" id="{8FA74300-92B4-21DE-0728-2721E57AA307}"/>
                </a:ext>
              </a:extLst>
            </p:cNvPr>
            <p:cNvPicPr>
              <a:picLocks noChangeAspect="1"/>
            </p:cNvPicPr>
            <p:nvPr/>
          </p:nvPicPr>
          <p:blipFill>
            <a:blip r:embed="rId5"/>
            <a:stretch>
              <a:fillRect/>
            </a:stretch>
          </p:blipFill>
          <p:spPr>
            <a:xfrm>
              <a:off x="7166409" y="1928192"/>
              <a:ext cx="850988" cy="659515"/>
            </a:xfrm>
            <a:prstGeom prst="rect">
              <a:avLst/>
            </a:prstGeom>
          </p:spPr>
        </p:pic>
      </p:grpSp>
      <p:grpSp>
        <p:nvGrpSpPr>
          <p:cNvPr id="29" name="Group 28">
            <a:extLst>
              <a:ext uri="{FF2B5EF4-FFF2-40B4-BE49-F238E27FC236}">
                <a16:creationId xmlns:a16="http://schemas.microsoft.com/office/drawing/2014/main" xmlns="" id="{7F4CCDC3-23FA-A9BB-7834-F17D8A004B14}"/>
              </a:ext>
            </a:extLst>
          </p:cNvPr>
          <p:cNvGrpSpPr/>
          <p:nvPr/>
        </p:nvGrpSpPr>
        <p:grpSpPr>
          <a:xfrm>
            <a:off x="10492239" y="4904134"/>
            <a:ext cx="1782707" cy="956575"/>
            <a:chOff x="10423999" y="4794950"/>
            <a:chExt cx="1782707" cy="956575"/>
          </a:xfrm>
        </p:grpSpPr>
        <p:sp>
          <p:nvSpPr>
            <p:cNvPr id="26" name="Rectangle 25">
              <a:extLst>
                <a:ext uri="{FF2B5EF4-FFF2-40B4-BE49-F238E27FC236}">
                  <a16:creationId xmlns:a16="http://schemas.microsoft.com/office/drawing/2014/main" xmlns="" id="{82756EAA-E13A-ACD4-31F9-3CE69385B76A}"/>
                </a:ext>
              </a:extLst>
            </p:cNvPr>
            <p:cNvSpPr/>
            <p:nvPr/>
          </p:nvSpPr>
          <p:spPr>
            <a:xfrm>
              <a:off x="10502309" y="4899895"/>
              <a:ext cx="1261843" cy="74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7" name="Picture 26">
              <a:extLst>
                <a:ext uri="{FF2B5EF4-FFF2-40B4-BE49-F238E27FC236}">
                  <a16:creationId xmlns:a16="http://schemas.microsoft.com/office/drawing/2014/main" xmlns="" id="{86EA1594-430D-CC35-2F11-A0BBE2A5D6D1}"/>
                </a:ext>
              </a:extLst>
            </p:cNvPr>
            <p:cNvPicPr>
              <a:picLocks noChangeAspect="1"/>
            </p:cNvPicPr>
            <p:nvPr/>
          </p:nvPicPr>
          <p:blipFill>
            <a:blip r:embed="rId6"/>
            <a:stretch>
              <a:fillRect/>
            </a:stretch>
          </p:blipFill>
          <p:spPr>
            <a:xfrm>
              <a:off x="10423999" y="4794950"/>
              <a:ext cx="1782707" cy="956575"/>
            </a:xfrm>
            <a:prstGeom prst="rect">
              <a:avLst/>
            </a:prstGeom>
          </p:spPr>
        </p:pic>
      </p:grpSp>
    </p:spTree>
    <p:extLst>
      <p:ext uri="{BB962C8B-B14F-4D97-AF65-F5344CB8AC3E}">
        <p14:creationId xmlns:p14="http://schemas.microsoft.com/office/powerpoint/2010/main" val="622980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sz="4000" b="1" dirty="0" smtClean="0">
                <a:latin typeface="Helvetica Light"/>
              </a:rPr>
              <a:t>Séance 1 : </a:t>
            </a:r>
            <a:r>
              <a:rPr lang="fr-FR" sz="4000" dirty="0">
                <a:latin typeface="Helvetica Light"/>
              </a:rPr>
              <a:t>Se familiariser avec le langage de programmation R</a:t>
            </a:r>
            <a:r>
              <a:rPr lang="fr-FR" dirty="0"/>
              <a:t/>
            </a:r>
            <a:br>
              <a:rPr lang="fr-FR" dirty="0"/>
            </a:br>
            <a:endParaRPr lang="fr-FR" dirty="0"/>
          </a:p>
        </p:txBody>
      </p:sp>
      <p:sp>
        <p:nvSpPr>
          <p:cNvPr id="3" name="Espace réservé du contenu 2"/>
          <p:cNvSpPr>
            <a:spLocks noGrp="1"/>
          </p:cNvSpPr>
          <p:nvPr>
            <p:ph idx="1"/>
          </p:nvPr>
        </p:nvSpPr>
        <p:spPr>
          <a:xfrm>
            <a:off x="222564" y="1539834"/>
            <a:ext cx="10062173" cy="1062430"/>
          </a:xfrm>
        </p:spPr>
        <p:txBody>
          <a:bodyPr/>
          <a:lstStyle/>
          <a:p>
            <a:r>
              <a:rPr lang="fr-FR" b="1" dirty="0" smtClean="0">
                <a:latin typeface="Helvetica Light"/>
              </a:rPr>
              <a:t>Objectif : </a:t>
            </a:r>
            <a:r>
              <a:rPr lang="fr-FR" dirty="0" smtClean="0">
                <a:latin typeface="Helvetica Light"/>
              </a:rPr>
              <a:t>&gt; se familiariser avec le langage R, sa syntaxe et l’interface </a:t>
            </a:r>
            <a:r>
              <a:rPr lang="fr-FR" dirty="0" err="1" smtClean="0">
                <a:latin typeface="Helvetica Light"/>
              </a:rPr>
              <a:t>Rstudio</a:t>
            </a:r>
            <a:r>
              <a:rPr lang="fr-FR" dirty="0" smtClean="0">
                <a:latin typeface="Helvetica Light"/>
              </a:rPr>
              <a:t> !</a:t>
            </a:r>
            <a:endParaRPr lang="fr-FR" dirty="0">
              <a:latin typeface="Helvetica Light"/>
            </a:endParaRPr>
          </a:p>
        </p:txBody>
      </p:sp>
      <p:graphicFrame>
        <p:nvGraphicFramePr>
          <p:cNvPr id="4" name="Objet 3"/>
          <p:cNvGraphicFramePr>
            <a:graphicFrameLocks noChangeAspect="1"/>
          </p:cNvGraphicFramePr>
          <p:nvPr>
            <p:extLst>
              <p:ext uri="{D42A27DB-BD31-4B8C-83A1-F6EECF244321}">
                <p14:modId xmlns:p14="http://schemas.microsoft.com/office/powerpoint/2010/main" val="2107648992"/>
              </p:ext>
            </p:extLst>
          </p:nvPr>
        </p:nvGraphicFramePr>
        <p:xfrm>
          <a:off x="8120958" y="2601613"/>
          <a:ext cx="3823391" cy="3823391"/>
        </p:xfrm>
        <a:graphic>
          <a:graphicData uri="http://schemas.openxmlformats.org/presentationml/2006/ole">
            <mc:AlternateContent xmlns:mc="http://schemas.openxmlformats.org/markup-compatibility/2006">
              <mc:Choice xmlns:v="urn:schemas-microsoft-com:vml" Requires="v">
                <p:oleObj spid="_x0000_s1029" name="Acrobat Document" r:id="rId3" imgW="2057400" imgH="2057400" progId="AcroExch.Document.DC">
                  <p:embed/>
                </p:oleObj>
              </mc:Choice>
              <mc:Fallback>
                <p:oleObj name="Acrobat Document" r:id="rId3" imgW="2057400" imgH="2057400" progId="AcroExch.Document.DC">
                  <p:embed/>
                  <p:pic>
                    <p:nvPicPr>
                      <p:cNvPr id="0" name=""/>
                      <p:cNvPicPr/>
                      <p:nvPr/>
                    </p:nvPicPr>
                    <p:blipFill>
                      <a:blip r:embed="rId4"/>
                      <a:stretch>
                        <a:fillRect/>
                      </a:stretch>
                    </p:blipFill>
                    <p:spPr>
                      <a:xfrm>
                        <a:off x="8120958" y="2601613"/>
                        <a:ext cx="3823391" cy="3823391"/>
                      </a:xfrm>
                      <a:prstGeom prst="rect">
                        <a:avLst/>
                      </a:prstGeom>
                    </p:spPr>
                  </p:pic>
                </p:oleObj>
              </mc:Fallback>
            </mc:AlternateContent>
          </a:graphicData>
        </a:graphic>
      </p:graphicFrame>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97843"/>
            <a:ext cx="6903886" cy="3177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53910" y="2417598"/>
            <a:ext cx="3041964" cy="369332"/>
          </a:xfrm>
          <a:prstGeom prst="rect">
            <a:avLst/>
          </a:prstGeom>
          <a:noFill/>
        </p:spPr>
        <p:txBody>
          <a:bodyPr wrap="square" rtlCol="0">
            <a:spAutoFit/>
          </a:bodyPr>
          <a:lstStyle/>
          <a:p>
            <a:r>
              <a:rPr lang="fr-FR" i="1" dirty="0" smtClean="0"/>
              <a:t>Du code à la figure…</a:t>
            </a:r>
            <a:endParaRPr lang="fr-FR" i="1" dirty="0"/>
          </a:p>
        </p:txBody>
      </p:sp>
      <p:sp>
        <p:nvSpPr>
          <p:cNvPr id="6" name="Flèche droite 5"/>
          <p:cNvSpPr/>
          <p:nvPr/>
        </p:nvSpPr>
        <p:spPr>
          <a:xfrm>
            <a:off x="6989275" y="3983516"/>
            <a:ext cx="959668" cy="823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874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p:txBody>
          <a:bodyPr>
            <a:normAutofit/>
          </a:bodyPr>
          <a:lstStyle/>
          <a:p>
            <a:r>
              <a:rPr lang="x-none" dirty="0">
                <a:latin typeface="Helvetica Light" panose="020B0403020202020204" pitchFamily="34" charset="0"/>
                <a:cs typeface="Arial" panose="020B0604020202020204" pitchFamily="34" charset="0"/>
              </a:rPr>
              <a:t>L’utilisation des logiciels “pointer-cliquer” est facile et intuitive au premier abord, mais se révèle être vite limitée avec des manières de faire très normalisées</a:t>
            </a:r>
          </a:p>
          <a:p>
            <a:r>
              <a:rPr lang="x-none" dirty="0">
                <a:latin typeface="Helvetica Light" panose="020B0403020202020204" pitchFamily="34" charset="0"/>
                <a:cs typeface="Arial" panose="020B0604020202020204" pitchFamily="34" charset="0"/>
              </a:rPr>
              <a:t>Les logiciels “pointer-cliquer” sont payants et fonctionnent avec des formats de fichiers qui sont peu (ou pas) inter-opérables avec d’autres logiciels (pensez à vos fichiers .xls, .xlsx, .word, .ai, .ps, etc.)</a:t>
            </a:r>
          </a:p>
        </p:txBody>
      </p:sp>
      <p:sp>
        <p:nvSpPr>
          <p:cNvPr id="4" name="Subtitle 2">
            <a:extLst>
              <a:ext uri="{FF2B5EF4-FFF2-40B4-BE49-F238E27FC236}">
                <a16:creationId xmlns:a16="http://schemas.microsoft.com/office/drawing/2014/main" xmlns="" id="{C6977E80-2071-10DB-3595-446BC747911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79036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764" y="4820106"/>
            <a:ext cx="3988070" cy="1777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a:xfrm>
            <a:off x="738612" y="165949"/>
            <a:ext cx="11353800" cy="1325563"/>
          </a:xfrm>
        </p:spPr>
        <p:txBody>
          <a:bodyPr>
            <a:normAutofit/>
          </a:bodyPr>
          <a:lstStyle/>
          <a:p>
            <a:pPr lvl="0"/>
            <a:r>
              <a:rPr lang="fr-FR" sz="4000" b="1" dirty="0" smtClean="0">
                <a:latin typeface="Helvetica Light"/>
              </a:rPr>
              <a:t>Séance 2 : </a:t>
            </a:r>
            <a:r>
              <a:rPr lang="fr-FR" sz="4000" dirty="0">
                <a:latin typeface="Helvetica Light"/>
              </a:rPr>
              <a:t>Analyser et visualiser un jeu de données semi-quantitatif</a:t>
            </a:r>
          </a:p>
        </p:txBody>
      </p:sp>
      <p:sp>
        <p:nvSpPr>
          <p:cNvPr id="3" name="Espace réservé du contenu 2"/>
          <p:cNvSpPr>
            <a:spLocks noGrp="1"/>
          </p:cNvSpPr>
          <p:nvPr>
            <p:ph idx="1"/>
          </p:nvPr>
        </p:nvSpPr>
        <p:spPr>
          <a:xfrm>
            <a:off x="222564" y="1539834"/>
            <a:ext cx="10062173" cy="1062430"/>
          </a:xfrm>
        </p:spPr>
        <p:txBody>
          <a:bodyPr/>
          <a:lstStyle/>
          <a:p>
            <a:r>
              <a:rPr lang="fr-FR" b="1" dirty="0" smtClean="0">
                <a:latin typeface="Helvetica Light"/>
              </a:rPr>
              <a:t>Objectifs : </a:t>
            </a:r>
            <a:r>
              <a:rPr lang="fr-FR" dirty="0" smtClean="0">
                <a:latin typeface="Helvetica Light"/>
              </a:rPr>
              <a:t>&gt; explorer et mettre en forme ses données (package </a:t>
            </a:r>
            <a:r>
              <a:rPr lang="fr-FR" dirty="0" err="1" smtClean="0">
                <a:latin typeface="Helvetica Light"/>
              </a:rPr>
              <a:t>tidyverse</a:t>
            </a:r>
            <a:r>
              <a:rPr lang="fr-FR" dirty="0" smtClean="0">
                <a:latin typeface="Helvetica Light"/>
              </a:rPr>
              <a:t>)</a:t>
            </a:r>
          </a:p>
          <a:p>
            <a:pPr marL="0" indent="0">
              <a:buNone/>
            </a:pPr>
            <a:r>
              <a:rPr lang="fr-FR" dirty="0">
                <a:latin typeface="Helvetica Light"/>
              </a:rPr>
              <a:t>	 </a:t>
            </a:r>
            <a:r>
              <a:rPr lang="fr-FR" dirty="0" smtClean="0">
                <a:latin typeface="Helvetica Light"/>
              </a:rPr>
              <a:t>       &gt; créer de belles figures (package </a:t>
            </a:r>
            <a:r>
              <a:rPr lang="fr-FR" dirty="0" err="1" smtClean="0">
                <a:latin typeface="Helvetica Light"/>
              </a:rPr>
              <a:t>ggplot</a:t>
            </a:r>
            <a:r>
              <a:rPr lang="fr-FR" dirty="0" smtClean="0">
                <a:latin typeface="Helvetica Light"/>
              </a:rPr>
              <a:t>) </a:t>
            </a:r>
            <a:endParaRPr lang="fr-FR" dirty="0">
              <a:latin typeface="Helvetica Light"/>
            </a:endParaRPr>
          </a:p>
        </p:txBody>
      </p:sp>
      <p:sp>
        <p:nvSpPr>
          <p:cNvPr id="5" name="ZoneTexte 4"/>
          <p:cNvSpPr txBox="1"/>
          <p:nvPr/>
        </p:nvSpPr>
        <p:spPr>
          <a:xfrm>
            <a:off x="153910" y="2602264"/>
            <a:ext cx="3041964" cy="369332"/>
          </a:xfrm>
          <a:prstGeom prst="rect">
            <a:avLst/>
          </a:prstGeom>
          <a:noFill/>
        </p:spPr>
        <p:txBody>
          <a:bodyPr wrap="square" rtlCol="0">
            <a:spAutoFit/>
          </a:bodyPr>
          <a:lstStyle/>
          <a:p>
            <a:r>
              <a:rPr lang="fr-FR" i="1" dirty="0" smtClean="0"/>
              <a:t>Recoder des variables… </a:t>
            </a:r>
            <a:endParaRPr lang="fr-FR" i="1" dirty="0"/>
          </a:p>
        </p:txBody>
      </p:sp>
      <p:sp>
        <p:nvSpPr>
          <p:cNvPr id="8" name="ZoneTexte 7"/>
          <p:cNvSpPr txBox="1"/>
          <p:nvPr/>
        </p:nvSpPr>
        <p:spPr>
          <a:xfrm>
            <a:off x="9076353" y="1948845"/>
            <a:ext cx="3041964" cy="369332"/>
          </a:xfrm>
          <a:prstGeom prst="rect">
            <a:avLst/>
          </a:prstGeom>
          <a:noFill/>
        </p:spPr>
        <p:txBody>
          <a:bodyPr wrap="square" rtlCol="0">
            <a:spAutoFit/>
          </a:bodyPr>
          <a:lstStyle/>
          <a:p>
            <a:r>
              <a:rPr lang="fr-FR" i="1" dirty="0" smtClean="0"/>
              <a:t>…Faire varier les graphismes </a:t>
            </a:r>
            <a:endParaRPr lang="fr-FR" i="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10" y="3156262"/>
            <a:ext cx="6346196" cy="2725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en arc 8"/>
          <p:cNvCxnSpPr/>
          <p:nvPr/>
        </p:nvCxnSpPr>
        <p:spPr>
          <a:xfrm rot="16200000" flipH="1">
            <a:off x="2437572" y="2940770"/>
            <a:ext cx="698654" cy="647235"/>
          </a:xfrm>
          <a:prstGeom prst="curved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462" y="2321185"/>
            <a:ext cx="4818792" cy="258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ZoneTexte 21"/>
          <p:cNvSpPr txBox="1"/>
          <p:nvPr/>
        </p:nvSpPr>
        <p:spPr>
          <a:xfrm>
            <a:off x="10981539" y="5265064"/>
            <a:ext cx="3041964" cy="307777"/>
          </a:xfrm>
          <a:prstGeom prst="rect">
            <a:avLst/>
          </a:prstGeom>
          <a:noFill/>
        </p:spPr>
        <p:txBody>
          <a:bodyPr wrap="square" rtlCol="0">
            <a:spAutoFit/>
          </a:bodyPr>
          <a:lstStyle/>
          <a:p>
            <a:r>
              <a:rPr lang="fr-FR" sz="1400" b="1" dirty="0" smtClean="0">
                <a:solidFill>
                  <a:schemeClr val="accent6">
                    <a:lumMod val="75000"/>
                  </a:schemeClr>
                </a:solidFill>
              </a:rPr>
              <a:t>légende</a:t>
            </a:r>
            <a:endParaRPr lang="fr-FR" sz="1400" b="1" dirty="0">
              <a:solidFill>
                <a:schemeClr val="accent6">
                  <a:lumMod val="75000"/>
                </a:schemeClr>
              </a:solidFill>
            </a:endParaRPr>
          </a:p>
        </p:txBody>
      </p:sp>
      <p:sp>
        <p:nvSpPr>
          <p:cNvPr id="23" name="ZoneTexte 22"/>
          <p:cNvSpPr txBox="1"/>
          <p:nvPr/>
        </p:nvSpPr>
        <p:spPr>
          <a:xfrm>
            <a:off x="6752829" y="4045664"/>
            <a:ext cx="3041964" cy="307777"/>
          </a:xfrm>
          <a:prstGeom prst="rect">
            <a:avLst/>
          </a:prstGeom>
          <a:noFill/>
        </p:spPr>
        <p:txBody>
          <a:bodyPr wrap="square" rtlCol="0">
            <a:spAutoFit/>
          </a:bodyPr>
          <a:lstStyle/>
          <a:p>
            <a:r>
              <a:rPr lang="fr-FR" sz="1400" b="1" dirty="0" smtClean="0">
                <a:solidFill>
                  <a:schemeClr val="accent6">
                    <a:lumMod val="75000"/>
                  </a:schemeClr>
                </a:solidFill>
              </a:rPr>
              <a:t>labels des axes</a:t>
            </a:r>
            <a:endParaRPr lang="fr-FR" sz="1400" b="1" dirty="0">
              <a:solidFill>
                <a:schemeClr val="accent6">
                  <a:lumMod val="75000"/>
                </a:schemeClr>
              </a:solidFill>
            </a:endParaRPr>
          </a:p>
        </p:txBody>
      </p:sp>
      <p:sp>
        <p:nvSpPr>
          <p:cNvPr id="24" name="ZoneTexte 23"/>
          <p:cNvSpPr txBox="1"/>
          <p:nvPr/>
        </p:nvSpPr>
        <p:spPr>
          <a:xfrm>
            <a:off x="8550821" y="3018817"/>
            <a:ext cx="3041964" cy="307777"/>
          </a:xfrm>
          <a:prstGeom prst="rect">
            <a:avLst/>
          </a:prstGeom>
          <a:noFill/>
        </p:spPr>
        <p:txBody>
          <a:bodyPr wrap="square" rtlCol="0">
            <a:spAutoFit/>
          </a:bodyPr>
          <a:lstStyle/>
          <a:p>
            <a:r>
              <a:rPr lang="fr-FR" sz="1400" b="1" dirty="0" smtClean="0">
                <a:solidFill>
                  <a:schemeClr val="accent6">
                    <a:lumMod val="75000"/>
                  </a:schemeClr>
                </a:solidFill>
              </a:rPr>
              <a:t>couleurs</a:t>
            </a:r>
            <a:endParaRPr lang="fr-FR" sz="1400" b="1" dirty="0">
              <a:solidFill>
                <a:schemeClr val="accent6">
                  <a:lumMod val="75000"/>
                </a:schemeClr>
              </a:solidFill>
            </a:endParaRPr>
          </a:p>
        </p:txBody>
      </p:sp>
      <p:sp>
        <p:nvSpPr>
          <p:cNvPr id="37" name="ZoneTexte 36"/>
          <p:cNvSpPr txBox="1"/>
          <p:nvPr/>
        </p:nvSpPr>
        <p:spPr>
          <a:xfrm>
            <a:off x="10242771" y="4051173"/>
            <a:ext cx="3041964" cy="307777"/>
          </a:xfrm>
          <a:prstGeom prst="rect">
            <a:avLst/>
          </a:prstGeom>
          <a:noFill/>
        </p:spPr>
        <p:txBody>
          <a:bodyPr wrap="square" rtlCol="0">
            <a:spAutoFit/>
          </a:bodyPr>
          <a:lstStyle/>
          <a:p>
            <a:r>
              <a:rPr lang="fr-FR" sz="1400" b="1" dirty="0">
                <a:solidFill>
                  <a:schemeClr val="accent6">
                    <a:lumMod val="75000"/>
                  </a:schemeClr>
                </a:solidFill>
              </a:rPr>
              <a:t>t</a:t>
            </a:r>
            <a:r>
              <a:rPr lang="fr-FR" sz="1400" b="1" dirty="0" smtClean="0">
                <a:solidFill>
                  <a:schemeClr val="accent6">
                    <a:lumMod val="75000"/>
                  </a:schemeClr>
                </a:solidFill>
              </a:rPr>
              <a:t>ype de graphique</a:t>
            </a:r>
            <a:endParaRPr lang="fr-FR" sz="1400" b="1" dirty="0">
              <a:solidFill>
                <a:schemeClr val="accent6">
                  <a:lumMod val="75000"/>
                </a:schemeClr>
              </a:solidFill>
            </a:endParaRPr>
          </a:p>
        </p:txBody>
      </p:sp>
    </p:spTree>
    <p:extLst>
      <p:ext uri="{BB962C8B-B14F-4D97-AF65-F5344CB8AC3E}">
        <p14:creationId xmlns:p14="http://schemas.microsoft.com/office/powerpoint/2010/main" val="38692431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Nejma Goutas\Downloads\gif_Jambes_dém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39754" y="1335386"/>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738612" y="165949"/>
            <a:ext cx="11353800" cy="1325563"/>
          </a:xfrm>
        </p:spPr>
        <p:txBody>
          <a:bodyPr>
            <a:normAutofit/>
          </a:bodyPr>
          <a:lstStyle/>
          <a:p>
            <a:r>
              <a:rPr lang="fr-FR" sz="4000" b="1" dirty="0" smtClean="0">
                <a:latin typeface="Helvetica Light"/>
              </a:rPr>
              <a:t>Séance 3 : </a:t>
            </a:r>
            <a:r>
              <a:rPr lang="fr-FR" sz="4000" dirty="0">
                <a:latin typeface="Helvetica Light"/>
              </a:rPr>
              <a:t>Projections spatiales automatisées </a:t>
            </a:r>
          </a:p>
        </p:txBody>
      </p:sp>
      <p:sp>
        <p:nvSpPr>
          <p:cNvPr id="3" name="Espace réservé du contenu 2"/>
          <p:cNvSpPr>
            <a:spLocks noGrp="1"/>
          </p:cNvSpPr>
          <p:nvPr>
            <p:ph idx="1"/>
          </p:nvPr>
        </p:nvSpPr>
        <p:spPr>
          <a:xfrm>
            <a:off x="222564" y="1539834"/>
            <a:ext cx="10062173" cy="1062430"/>
          </a:xfrm>
        </p:spPr>
        <p:txBody>
          <a:bodyPr/>
          <a:lstStyle/>
          <a:p>
            <a:r>
              <a:rPr lang="fr-FR" b="1" dirty="0" smtClean="0">
                <a:latin typeface="Helvetica Light"/>
              </a:rPr>
              <a:t>Objectifs : </a:t>
            </a:r>
            <a:r>
              <a:rPr lang="fr-FR" dirty="0" smtClean="0">
                <a:latin typeface="Helvetica Light"/>
              </a:rPr>
              <a:t>&gt; se familiariser avec le concept de « boucles » en programmation</a:t>
            </a:r>
            <a:endParaRPr lang="fr-FR" dirty="0">
              <a:latin typeface="Helvetica Light"/>
            </a:endParaRPr>
          </a:p>
        </p:txBody>
      </p:sp>
      <p:sp>
        <p:nvSpPr>
          <p:cNvPr id="5" name="ZoneTexte 4"/>
          <p:cNvSpPr txBox="1"/>
          <p:nvPr/>
        </p:nvSpPr>
        <p:spPr>
          <a:xfrm>
            <a:off x="555125" y="2232932"/>
            <a:ext cx="7198229" cy="369332"/>
          </a:xfrm>
          <a:prstGeom prst="rect">
            <a:avLst/>
          </a:prstGeom>
          <a:noFill/>
        </p:spPr>
        <p:txBody>
          <a:bodyPr wrap="square" rtlCol="0">
            <a:spAutoFit/>
          </a:bodyPr>
          <a:lstStyle/>
          <a:p>
            <a:r>
              <a:rPr lang="fr-FR" i="1" dirty="0" smtClean="0"/>
              <a:t>Appliquer la même opérations sur des jeux de données différents… </a:t>
            </a:r>
            <a:endParaRPr lang="fr-FR" i="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38" y="2847502"/>
            <a:ext cx="7232003" cy="2746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2550" y="3069125"/>
            <a:ext cx="1819747" cy="1991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H="1">
            <a:off x="2082297" y="2602264"/>
            <a:ext cx="841972" cy="466861"/>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Flèche droite 9"/>
          <p:cNvSpPr/>
          <p:nvPr/>
        </p:nvSpPr>
        <p:spPr>
          <a:xfrm>
            <a:off x="7306147" y="3847723"/>
            <a:ext cx="796704" cy="79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66252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977" y="304261"/>
            <a:ext cx="32194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a:xfrm>
            <a:off x="738612" y="165949"/>
            <a:ext cx="11353800" cy="1325563"/>
          </a:xfrm>
        </p:spPr>
        <p:txBody>
          <a:bodyPr>
            <a:normAutofit/>
          </a:bodyPr>
          <a:lstStyle/>
          <a:p>
            <a:r>
              <a:rPr lang="fr-FR" sz="4000" b="1" dirty="0" smtClean="0">
                <a:latin typeface="Helvetica Light"/>
              </a:rPr>
              <a:t>Séance 4 : </a:t>
            </a:r>
            <a:r>
              <a:rPr lang="fr-FR" sz="4000" dirty="0" smtClean="0">
                <a:latin typeface="Helvetica Light"/>
              </a:rPr>
              <a:t>Les SIG sur R</a:t>
            </a:r>
            <a:endParaRPr lang="fr-FR" sz="4000" dirty="0">
              <a:latin typeface="Helvetica Light"/>
            </a:endParaRPr>
          </a:p>
        </p:txBody>
      </p:sp>
      <p:sp>
        <p:nvSpPr>
          <p:cNvPr id="3" name="Espace réservé du contenu 2"/>
          <p:cNvSpPr>
            <a:spLocks noGrp="1"/>
          </p:cNvSpPr>
          <p:nvPr>
            <p:ph idx="1"/>
          </p:nvPr>
        </p:nvSpPr>
        <p:spPr>
          <a:xfrm>
            <a:off x="222564" y="1539834"/>
            <a:ext cx="10062173" cy="2248434"/>
          </a:xfrm>
        </p:spPr>
        <p:txBody>
          <a:bodyPr>
            <a:normAutofit/>
          </a:bodyPr>
          <a:lstStyle/>
          <a:p>
            <a:r>
              <a:rPr lang="fr-FR" b="1" dirty="0" smtClean="0">
                <a:latin typeface="Helvetica Light"/>
              </a:rPr>
              <a:t>Objectifs : </a:t>
            </a:r>
            <a:r>
              <a:rPr lang="fr-FR" dirty="0" smtClean="0">
                <a:latin typeface="Helvetica Light"/>
              </a:rPr>
              <a:t>&gt; manipuler des données raster et </a:t>
            </a:r>
            <a:r>
              <a:rPr lang="fr-FR" dirty="0" err="1" smtClean="0">
                <a:latin typeface="Helvetica Light"/>
              </a:rPr>
              <a:t>vector</a:t>
            </a:r>
            <a:r>
              <a:rPr lang="fr-FR" dirty="0" smtClean="0">
                <a:latin typeface="Helvetica Light"/>
              </a:rPr>
              <a:t> avec R</a:t>
            </a:r>
            <a:endParaRPr lang="fr-FR" dirty="0">
              <a:latin typeface="Helvetica Light"/>
            </a:endParaRPr>
          </a:p>
          <a:p>
            <a:pPr marL="0" indent="0">
              <a:buNone/>
            </a:pPr>
            <a:r>
              <a:rPr lang="fr-FR" dirty="0" smtClean="0">
                <a:latin typeface="Helvetica Light"/>
              </a:rPr>
              <a:t>	        </a:t>
            </a:r>
            <a:r>
              <a:rPr lang="fr-FR" dirty="0">
                <a:latin typeface="Helvetica Light"/>
              </a:rPr>
              <a:t>&gt; </a:t>
            </a:r>
            <a:r>
              <a:rPr lang="fr-FR" dirty="0" smtClean="0">
                <a:latin typeface="Helvetica Light"/>
              </a:rPr>
              <a:t>créer une carte</a:t>
            </a:r>
          </a:p>
          <a:p>
            <a:pPr marL="0" indent="0">
              <a:buNone/>
            </a:pPr>
            <a:r>
              <a:rPr lang="fr-FR" dirty="0">
                <a:latin typeface="Helvetica Light"/>
              </a:rPr>
              <a:t>	</a:t>
            </a:r>
            <a:r>
              <a:rPr lang="fr-FR" dirty="0" smtClean="0">
                <a:latin typeface="Helvetica Light"/>
              </a:rPr>
              <a:t>        &gt; analyser des données spatialisées (introduction)</a:t>
            </a:r>
            <a:endParaRPr lang="fr-FR" dirty="0">
              <a:latin typeface="Helvetica Light"/>
            </a:endParaRPr>
          </a:p>
          <a:p>
            <a:pPr marL="0" indent="0">
              <a:buNone/>
            </a:pPr>
            <a:r>
              <a:rPr lang="fr-FR" dirty="0" smtClean="0">
                <a:latin typeface="Helvetica Light"/>
              </a:rPr>
              <a:t> </a:t>
            </a:r>
            <a:endParaRPr lang="fr-FR" dirty="0">
              <a:latin typeface="Helvetica Light"/>
            </a:endParaRPr>
          </a:p>
          <a:p>
            <a:pPr marL="0" indent="0">
              <a:buNone/>
            </a:pPr>
            <a:endParaRPr lang="fr-FR" dirty="0">
              <a:latin typeface="Helvetica Light"/>
            </a:endParaRPr>
          </a:p>
        </p:txBody>
      </p:sp>
      <p:sp>
        <p:nvSpPr>
          <p:cNvPr id="5" name="ZoneTexte 4"/>
          <p:cNvSpPr txBox="1"/>
          <p:nvPr/>
        </p:nvSpPr>
        <p:spPr>
          <a:xfrm>
            <a:off x="8668977" y="9376"/>
            <a:ext cx="2767498" cy="369332"/>
          </a:xfrm>
          <a:prstGeom prst="rect">
            <a:avLst/>
          </a:prstGeom>
          <a:noFill/>
        </p:spPr>
        <p:txBody>
          <a:bodyPr wrap="square" rtlCol="0">
            <a:spAutoFit/>
          </a:bodyPr>
          <a:lstStyle/>
          <a:p>
            <a:r>
              <a:rPr lang="fr-FR" i="1" dirty="0" smtClean="0"/>
              <a:t>Soustraction de rasters…</a:t>
            </a:r>
            <a:endParaRPr lang="fr-FR" i="1" dirty="0"/>
          </a:p>
        </p:txBody>
      </p:sp>
      <p:sp>
        <p:nvSpPr>
          <p:cNvPr id="11" name="ZoneTexte 10"/>
          <p:cNvSpPr txBox="1"/>
          <p:nvPr/>
        </p:nvSpPr>
        <p:spPr>
          <a:xfrm>
            <a:off x="9985817" y="3049604"/>
            <a:ext cx="2767498" cy="369332"/>
          </a:xfrm>
          <a:prstGeom prst="rect">
            <a:avLst/>
          </a:prstGeom>
          <a:noFill/>
        </p:spPr>
        <p:txBody>
          <a:bodyPr wrap="square" rtlCol="0">
            <a:spAutoFit/>
          </a:bodyPr>
          <a:lstStyle/>
          <a:p>
            <a:r>
              <a:rPr lang="fr-FR" i="1" dirty="0" smtClean="0"/>
              <a:t>… décompte de pixels</a:t>
            </a:r>
            <a:endParaRPr lang="fr-FR" i="1"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71" y="3418936"/>
            <a:ext cx="670560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010685" y="3349782"/>
            <a:ext cx="3132499" cy="3892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ectangle 7"/>
          <p:cNvSpPr/>
          <p:nvPr/>
        </p:nvSpPr>
        <p:spPr>
          <a:xfrm>
            <a:off x="244444" y="3418936"/>
            <a:ext cx="380245" cy="5464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5" name="ZoneTexte 14"/>
          <p:cNvSpPr txBox="1"/>
          <p:nvPr/>
        </p:nvSpPr>
        <p:spPr>
          <a:xfrm>
            <a:off x="902173" y="3206785"/>
            <a:ext cx="2767498" cy="369332"/>
          </a:xfrm>
          <a:prstGeom prst="rect">
            <a:avLst/>
          </a:prstGeom>
          <a:noFill/>
        </p:spPr>
        <p:txBody>
          <a:bodyPr wrap="square" rtlCol="0">
            <a:spAutoFit/>
          </a:bodyPr>
          <a:lstStyle/>
          <a:p>
            <a:r>
              <a:rPr lang="fr-FR" i="1" dirty="0" smtClean="0"/>
              <a:t>Données raster et </a:t>
            </a:r>
            <a:r>
              <a:rPr lang="fr-FR" i="1" dirty="0" err="1" smtClean="0"/>
              <a:t>vector</a:t>
            </a:r>
            <a:r>
              <a:rPr lang="fr-FR" i="1" dirty="0" smtClean="0"/>
              <a:t>…</a:t>
            </a:r>
            <a:endParaRPr lang="fr-FR" i="1" dirty="0"/>
          </a:p>
        </p:txBody>
      </p:sp>
    </p:spTree>
    <p:extLst>
      <p:ext uri="{BB962C8B-B14F-4D97-AF65-F5344CB8AC3E}">
        <p14:creationId xmlns:p14="http://schemas.microsoft.com/office/powerpoint/2010/main" val="4248874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p:txBody>
          <a:bodyPr>
            <a:normAutofit/>
          </a:bodyPr>
          <a:lstStyle/>
          <a:p>
            <a:r>
              <a:rPr lang="x-none" dirty="0">
                <a:latin typeface="Helvetica Light" panose="020B0403020202020204" pitchFamily="34" charset="0"/>
                <a:cs typeface="Arial" panose="020B0604020202020204" pitchFamily="34" charset="0"/>
              </a:rPr>
              <a:t>Tous les logiciels fonctionnent avec un code source, mais la plupart du temps il n’est pas visible pour l’utilisateur. De ce fait, il est difficile de reproduire le chemin parcouru au cours de l’analyse</a:t>
            </a:r>
          </a:p>
          <a:p>
            <a:r>
              <a:rPr lang="x-none" dirty="0">
                <a:latin typeface="Helvetica Light" panose="020B0403020202020204" pitchFamily="34" charset="0"/>
                <a:cs typeface="Arial" panose="020B0604020202020204" pitchFamily="34" charset="0"/>
              </a:rPr>
              <a:t>Coder veut dire se libérer du pointer-cliquer : expliciter et archiver le détail des interactions avec les données pour le travail dans l’intime, mais aussi pour partager un travail finalisé et mis au propre…</a:t>
            </a:r>
          </a:p>
        </p:txBody>
      </p:sp>
      <p:sp>
        <p:nvSpPr>
          <p:cNvPr id="6" name="Subtitle 2">
            <a:extLst>
              <a:ext uri="{FF2B5EF4-FFF2-40B4-BE49-F238E27FC236}">
                <a16:creationId xmlns:a16="http://schemas.microsoft.com/office/drawing/2014/main" xmlns="" id="{6B1AD424-C17D-8540-229F-33C53488967E}"/>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29585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a:xfrm>
            <a:off x="838200" y="2339975"/>
            <a:ext cx="5705475" cy="3636282"/>
          </a:xfrm>
        </p:spPr>
        <p:txBody>
          <a:bodyPr>
            <a:normAutofit/>
          </a:bodyPr>
          <a:lstStyle/>
          <a:p>
            <a:r>
              <a:rPr lang="x-none" sz="2400" dirty="0">
                <a:latin typeface="Helvetica Light" panose="020B0403020202020204" pitchFamily="34" charset="0"/>
                <a:cs typeface="Arial" panose="020B0604020202020204" pitchFamily="34" charset="0"/>
              </a:rPr>
              <a:t>Efficacité et rapidité</a:t>
            </a:r>
          </a:p>
        </p:txBody>
      </p:sp>
      <p:pic>
        <p:nvPicPr>
          <p:cNvPr id="6" name="Picture 5">
            <a:extLst>
              <a:ext uri="{FF2B5EF4-FFF2-40B4-BE49-F238E27FC236}">
                <a16:creationId xmlns:a16="http://schemas.microsoft.com/office/drawing/2014/main" xmlns="" id="{95F32038-B572-C866-D5CD-731C0DCE1C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l="594"/>
          <a:stretch/>
        </p:blipFill>
        <p:spPr>
          <a:xfrm>
            <a:off x="868101" y="2905508"/>
            <a:ext cx="4999298" cy="1371600"/>
          </a:xfrm>
          <a:prstGeom prst="rect">
            <a:avLst/>
          </a:prstGeom>
        </p:spPr>
      </p:pic>
      <p:pic>
        <p:nvPicPr>
          <p:cNvPr id="11" name="Picture 10">
            <a:extLst>
              <a:ext uri="{FF2B5EF4-FFF2-40B4-BE49-F238E27FC236}">
                <a16:creationId xmlns:a16="http://schemas.microsoft.com/office/drawing/2014/main" xmlns="" id="{112005BC-6A8C-13FA-1E28-42F80B16C0DA}"/>
              </a:ext>
            </a:extLst>
          </p:cNvPr>
          <p:cNvPicPr>
            <a:picLocks noChangeAspect="1"/>
          </p:cNvPicPr>
          <p:nvPr/>
        </p:nvPicPr>
        <p:blipFill>
          <a:blip r:embed="rId4"/>
          <a:stretch>
            <a:fillRect/>
          </a:stretch>
        </p:blipFill>
        <p:spPr>
          <a:xfrm>
            <a:off x="6983291" y="1747473"/>
            <a:ext cx="4828099" cy="4665890"/>
          </a:xfrm>
          <a:prstGeom prst="rect">
            <a:avLst/>
          </a:prstGeom>
        </p:spPr>
      </p:pic>
      <p:sp>
        <p:nvSpPr>
          <p:cNvPr id="15" name="Content Placeholder 2">
            <a:extLst>
              <a:ext uri="{FF2B5EF4-FFF2-40B4-BE49-F238E27FC236}">
                <a16:creationId xmlns:a16="http://schemas.microsoft.com/office/drawing/2014/main" xmlns="" id="{03E94DE5-7A13-41BD-00C8-8859B18617C6}"/>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xmlns="" id="{F472025D-4AB1-1E0A-7D87-0DB1085FA62B}"/>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5877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a:xfrm>
            <a:off x="838200" y="2339975"/>
            <a:ext cx="5476875" cy="3619954"/>
          </a:xfrm>
        </p:spPr>
        <p:txBody>
          <a:bodyPr>
            <a:normAutofit/>
          </a:bodyPr>
          <a:lstStyle/>
          <a:p>
            <a:r>
              <a:rPr lang="x-none" sz="2400" dirty="0">
                <a:latin typeface="Helvetica Light" panose="020B0403020202020204" pitchFamily="34" charset="0"/>
                <a:cs typeface="Arial" panose="020B0604020202020204" pitchFamily="34" charset="0"/>
              </a:rPr>
              <a:t>Efficacité et rapidité</a:t>
            </a:r>
          </a:p>
          <a:p>
            <a:r>
              <a:rPr lang="x-none" sz="2400" dirty="0">
                <a:latin typeface="Helvetica Light" panose="020B0403020202020204" pitchFamily="34" charset="0"/>
                <a:cs typeface="Arial" panose="020B0604020202020204" pitchFamily="34" charset="0"/>
              </a:rPr>
              <a:t>Itération </a:t>
            </a:r>
          </a:p>
        </p:txBody>
      </p:sp>
      <p:pic>
        <p:nvPicPr>
          <p:cNvPr id="13" name="Picture 12">
            <a:extLst>
              <a:ext uri="{FF2B5EF4-FFF2-40B4-BE49-F238E27FC236}">
                <a16:creationId xmlns:a16="http://schemas.microsoft.com/office/drawing/2014/main" xmlns="" id="{E65BB7AA-C54A-D542-727B-223BC3340B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875817" y="3395072"/>
            <a:ext cx="4876800" cy="1752600"/>
          </a:xfrm>
          <a:prstGeom prst="rect">
            <a:avLst/>
          </a:prstGeom>
        </p:spPr>
      </p:pic>
      <p:sp>
        <p:nvSpPr>
          <p:cNvPr id="16" name="Content Placeholder 2">
            <a:extLst>
              <a:ext uri="{FF2B5EF4-FFF2-40B4-BE49-F238E27FC236}">
                <a16:creationId xmlns:a16="http://schemas.microsoft.com/office/drawing/2014/main" xmlns="" id="{DCCDDA4D-704E-5348-23F1-47C1C30DFAF0}"/>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400" dirty="0">
                <a:latin typeface="Helvetica Light" panose="020B0403020202020204" pitchFamily="34" charset="0"/>
                <a:cs typeface="Arial" panose="020B0604020202020204" pitchFamily="34" charset="0"/>
              </a:rPr>
              <a:t>Les particularités de la programation :</a:t>
            </a:r>
          </a:p>
        </p:txBody>
      </p:sp>
      <p:sp>
        <p:nvSpPr>
          <p:cNvPr id="17" name="Subtitle 2">
            <a:extLst>
              <a:ext uri="{FF2B5EF4-FFF2-40B4-BE49-F238E27FC236}">
                <a16:creationId xmlns:a16="http://schemas.microsoft.com/office/drawing/2014/main" xmlns="" id="{98850C67-FD13-9708-82EB-8DB798AC5C86}"/>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pic>
        <p:nvPicPr>
          <p:cNvPr id="18" name="Picture 17">
            <a:extLst>
              <a:ext uri="{FF2B5EF4-FFF2-40B4-BE49-F238E27FC236}">
                <a16:creationId xmlns:a16="http://schemas.microsoft.com/office/drawing/2014/main" xmlns="" id="{45FD4490-0B5A-CA5C-3348-6905657C2683}"/>
              </a:ext>
            </a:extLst>
          </p:cNvPr>
          <p:cNvPicPr>
            <a:picLocks noChangeAspect="1"/>
          </p:cNvPicPr>
          <p:nvPr/>
        </p:nvPicPr>
        <p:blipFill>
          <a:blip r:embed="rId4"/>
          <a:stretch>
            <a:fillRect/>
          </a:stretch>
        </p:blipFill>
        <p:spPr>
          <a:xfrm>
            <a:off x="7118992" y="1677192"/>
            <a:ext cx="4742224" cy="4694516"/>
          </a:xfrm>
          <a:prstGeom prst="rect">
            <a:avLst/>
          </a:prstGeom>
        </p:spPr>
      </p:pic>
    </p:spTree>
    <p:extLst>
      <p:ext uri="{BB962C8B-B14F-4D97-AF65-F5344CB8AC3E}">
        <p14:creationId xmlns:p14="http://schemas.microsoft.com/office/powerpoint/2010/main" val="281216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a:xfrm>
            <a:off x="838200" y="2339975"/>
            <a:ext cx="4419600" cy="3668939"/>
          </a:xfrm>
        </p:spPr>
        <p:txBody>
          <a:bodyPr>
            <a:normAutofit/>
          </a:bodyPr>
          <a:lstStyle/>
          <a:p>
            <a:r>
              <a:rPr lang="x-none" sz="2400" dirty="0">
                <a:latin typeface="Helvetica Light" panose="020B0403020202020204" pitchFamily="34" charset="0"/>
                <a:cs typeface="Arial" panose="020B0604020202020204" pitchFamily="34" charset="0"/>
              </a:rPr>
              <a:t>Efficacité et rapidité</a:t>
            </a:r>
          </a:p>
          <a:p>
            <a:r>
              <a:rPr lang="x-none" sz="2400" dirty="0">
                <a:latin typeface="Helvetica Light" panose="020B0403020202020204" pitchFamily="34" charset="0"/>
                <a:cs typeface="Arial" panose="020B0604020202020204" pitchFamily="34" charset="0"/>
              </a:rPr>
              <a:t>Itération</a:t>
            </a:r>
          </a:p>
          <a:p>
            <a:r>
              <a:rPr lang="x-none" sz="2400" dirty="0">
                <a:latin typeface="Helvetica Light" panose="020B0403020202020204" pitchFamily="34" charset="0"/>
                <a:cs typeface="Arial" panose="020B0604020202020204" pitchFamily="34" charset="0"/>
              </a:rPr>
              <a:t>Possibilité de partager (“copier-coller”)</a:t>
            </a:r>
          </a:p>
        </p:txBody>
      </p:sp>
      <p:pic>
        <p:nvPicPr>
          <p:cNvPr id="6146" name="Picture 2" descr="Mr. Bean Cheating | Know Your Meme">
            <a:extLst>
              <a:ext uri="{FF2B5EF4-FFF2-40B4-BE49-F238E27FC236}">
                <a16:creationId xmlns:a16="http://schemas.microsoft.com/office/drawing/2014/main" xmlns="" id="{70C4A68B-9F7D-D915-F95D-4C4DC9E6D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3" r="12768"/>
          <a:stretch/>
        </p:blipFill>
        <p:spPr bwMode="auto">
          <a:xfrm>
            <a:off x="6096000" y="2400161"/>
            <a:ext cx="4673968" cy="354856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xmlns="" id="{056EC7D9-4034-3157-43C1-F78B580D68E3}"/>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400" dirty="0">
                <a:latin typeface="Helvetica Light" panose="020B0403020202020204" pitchFamily="34" charset="0"/>
                <a:cs typeface="Arial" panose="020B0604020202020204" pitchFamily="34" charset="0"/>
              </a:rPr>
              <a:t>Les particularités de la programation :</a:t>
            </a:r>
          </a:p>
        </p:txBody>
      </p:sp>
      <p:sp>
        <p:nvSpPr>
          <p:cNvPr id="8" name="Subtitle 2">
            <a:extLst>
              <a:ext uri="{FF2B5EF4-FFF2-40B4-BE49-F238E27FC236}">
                <a16:creationId xmlns:a16="http://schemas.microsoft.com/office/drawing/2014/main" xmlns="" id="{CEB83F31-851A-99B1-FE33-86856523DA51}"/>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135692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3" name="Content Placeholder 2">
            <a:extLst>
              <a:ext uri="{FF2B5EF4-FFF2-40B4-BE49-F238E27FC236}">
                <a16:creationId xmlns:a16="http://schemas.microsoft.com/office/drawing/2014/main" xmlns="" id="{C073BA62-5843-B0F9-4CF5-7C5B2FD9F7EC}"/>
              </a:ext>
            </a:extLst>
          </p:cNvPr>
          <p:cNvSpPr>
            <a:spLocks noGrp="1"/>
          </p:cNvSpPr>
          <p:nvPr>
            <p:ph idx="1"/>
          </p:nvPr>
        </p:nvSpPr>
        <p:spPr>
          <a:xfrm>
            <a:off x="838200" y="2339974"/>
            <a:ext cx="4984420" cy="4031939"/>
          </a:xfrm>
        </p:spPr>
        <p:txBody>
          <a:bodyPr>
            <a:normAutofit/>
          </a:bodyPr>
          <a:lstStyle/>
          <a:p>
            <a:r>
              <a:rPr lang="x-none" sz="2400" dirty="0">
                <a:latin typeface="Helvetica Light" panose="020B0403020202020204" pitchFamily="34" charset="0"/>
                <a:cs typeface="Arial" panose="020B0604020202020204" pitchFamily="34" charset="0"/>
              </a:rPr>
              <a:t>Efficacité et rapidité</a:t>
            </a:r>
          </a:p>
          <a:p>
            <a:r>
              <a:rPr lang="x-none" sz="2400" dirty="0">
                <a:latin typeface="Helvetica Light" panose="020B0403020202020204" pitchFamily="34" charset="0"/>
                <a:cs typeface="Arial" panose="020B0604020202020204" pitchFamily="34" charset="0"/>
              </a:rPr>
              <a:t>Itération</a:t>
            </a:r>
          </a:p>
          <a:p>
            <a:r>
              <a:rPr lang="x-none" sz="2400" dirty="0">
                <a:latin typeface="Helvetica Light" panose="020B0403020202020204" pitchFamily="34" charset="0"/>
                <a:cs typeface="Arial" panose="020B0604020202020204" pitchFamily="34" charset="0"/>
              </a:rPr>
              <a:t>Possibilité de partager</a:t>
            </a:r>
          </a:p>
          <a:p>
            <a:r>
              <a:rPr lang="x-none" sz="2400" dirty="0">
                <a:latin typeface="Helvetica Light" panose="020B0403020202020204" pitchFamily="34" charset="0"/>
                <a:cs typeface="Arial" panose="020B0604020202020204" pitchFamily="34" charset="0"/>
              </a:rPr>
              <a:t>Maîtriser la machine informatique</a:t>
            </a:r>
          </a:p>
        </p:txBody>
      </p:sp>
      <p:pic>
        <p:nvPicPr>
          <p:cNvPr id="5" name="Picture 4">
            <a:extLst>
              <a:ext uri="{FF2B5EF4-FFF2-40B4-BE49-F238E27FC236}">
                <a16:creationId xmlns:a16="http://schemas.microsoft.com/office/drawing/2014/main" xmlns="" id="{F7E93A78-F752-8F32-51F2-83FE5784EDCF}"/>
              </a:ext>
            </a:extLst>
          </p:cNvPr>
          <p:cNvPicPr>
            <a:picLocks noChangeAspect="1"/>
          </p:cNvPicPr>
          <p:nvPr/>
        </p:nvPicPr>
        <p:blipFill>
          <a:blip r:embed="rId2"/>
          <a:stretch>
            <a:fillRect/>
          </a:stretch>
        </p:blipFill>
        <p:spPr>
          <a:xfrm>
            <a:off x="5822621" y="3131586"/>
            <a:ext cx="6864932" cy="2906816"/>
          </a:xfrm>
          <a:prstGeom prst="rect">
            <a:avLst/>
          </a:prstGeom>
        </p:spPr>
      </p:pic>
      <p:pic>
        <p:nvPicPr>
          <p:cNvPr id="6" name="Picture 5">
            <a:extLst>
              <a:ext uri="{FF2B5EF4-FFF2-40B4-BE49-F238E27FC236}">
                <a16:creationId xmlns:a16="http://schemas.microsoft.com/office/drawing/2014/main" xmlns="" id="{A36CB6DB-5A26-85E3-44B3-F7D7A2D48B2E}"/>
              </a:ext>
            </a:extLst>
          </p:cNvPr>
          <p:cNvPicPr>
            <a:picLocks noChangeAspect="1"/>
          </p:cNvPicPr>
          <p:nvPr/>
        </p:nvPicPr>
        <p:blipFill>
          <a:blip r:embed="rId3"/>
          <a:stretch>
            <a:fillRect/>
          </a:stretch>
        </p:blipFill>
        <p:spPr>
          <a:xfrm>
            <a:off x="8878051" y="1777788"/>
            <a:ext cx="3313949" cy="448573"/>
          </a:xfrm>
          <a:prstGeom prst="rect">
            <a:avLst/>
          </a:prstGeom>
        </p:spPr>
      </p:pic>
      <p:pic>
        <p:nvPicPr>
          <p:cNvPr id="7" name="Picture 6">
            <a:extLst>
              <a:ext uri="{FF2B5EF4-FFF2-40B4-BE49-F238E27FC236}">
                <a16:creationId xmlns:a16="http://schemas.microsoft.com/office/drawing/2014/main" xmlns="" id="{409F4CCD-A4FE-B46A-600D-7095E2C203F4}"/>
              </a:ext>
            </a:extLst>
          </p:cNvPr>
          <p:cNvPicPr>
            <a:picLocks noChangeAspect="1"/>
          </p:cNvPicPr>
          <p:nvPr/>
        </p:nvPicPr>
        <p:blipFill>
          <a:blip r:embed="rId4"/>
          <a:stretch>
            <a:fillRect/>
          </a:stretch>
        </p:blipFill>
        <p:spPr>
          <a:xfrm>
            <a:off x="10269050" y="2318420"/>
            <a:ext cx="1922950" cy="721106"/>
          </a:xfrm>
          <a:prstGeom prst="rect">
            <a:avLst/>
          </a:prstGeom>
        </p:spPr>
      </p:pic>
      <p:pic>
        <p:nvPicPr>
          <p:cNvPr id="12" name="Picture 11">
            <a:extLst>
              <a:ext uri="{FF2B5EF4-FFF2-40B4-BE49-F238E27FC236}">
                <a16:creationId xmlns:a16="http://schemas.microsoft.com/office/drawing/2014/main" xmlns="" id="{3E2DF6F2-3142-69D7-8C7A-8C37C6AB93AD}"/>
              </a:ext>
            </a:extLst>
          </p:cNvPr>
          <p:cNvPicPr>
            <a:picLocks noChangeAspect="1"/>
          </p:cNvPicPr>
          <p:nvPr/>
        </p:nvPicPr>
        <p:blipFill>
          <a:blip r:embed="rId5"/>
          <a:stretch>
            <a:fillRect/>
          </a:stretch>
        </p:blipFill>
        <p:spPr>
          <a:xfrm rot="21439056">
            <a:off x="1424740" y="4643457"/>
            <a:ext cx="3811342" cy="478248"/>
          </a:xfrm>
          <a:prstGeom prst="rect">
            <a:avLst/>
          </a:prstGeom>
        </p:spPr>
      </p:pic>
      <p:sp>
        <p:nvSpPr>
          <p:cNvPr id="13" name="Content Placeholder 2">
            <a:extLst>
              <a:ext uri="{FF2B5EF4-FFF2-40B4-BE49-F238E27FC236}">
                <a16:creationId xmlns:a16="http://schemas.microsoft.com/office/drawing/2014/main" xmlns=""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xmlns=""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Tree>
    <p:extLst>
      <p:ext uri="{BB962C8B-B14F-4D97-AF65-F5344CB8AC3E}">
        <p14:creationId xmlns:p14="http://schemas.microsoft.com/office/powerpoint/2010/main" val="343084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a créativité du quotidien, une source de bien-être et de performance au  travail">
            <a:extLst>
              <a:ext uri="{FF2B5EF4-FFF2-40B4-BE49-F238E27FC236}">
                <a16:creationId xmlns:a16="http://schemas.microsoft.com/office/drawing/2014/main" xmlns="" id="{E2775810-EFF0-C8A4-7313-F03E5F77DB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913841" y="3441336"/>
            <a:ext cx="8682370" cy="32378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en-GB" dirty="0">
                <a:latin typeface="Helvetica Light" panose="020B0403020202020204" pitchFamily="34" charset="0"/>
                <a:cs typeface="Arial" panose="020B0604020202020204" pitchFamily="34" charset="0"/>
              </a:rPr>
              <a:t>Coder</a:t>
            </a:r>
            <a:r>
              <a:rPr lang="x-none" dirty="0">
                <a:latin typeface="Helvetica Light" panose="020B0403020202020204" pitchFamily="34" charset="0"/>
                <a:cs typeface="Arial" panose="020B0604020202020204" pitchFamily="34" charset="0"/>
              </a:rPr>
              <a:t> vs “pointer-cliquer”</a:t>
            </a:r>
          </a:p>
        </p:txBody>
      </p:sp>
      <p:sp>
        <p:nvSpPr>
          <p:cNvPr id="13" name="Content Placeholder 2">
            <a:extLst>
              <a:ext uri="{FF2B5EF4-FFF2-40B4-BE49-F238E27FC236}">
                <a16:creationId xmlns:a16="http://schemas.microsoft.com/office/drawing/2014/main" xmlns="" id="{DFEF04B8-89B0-5C24-D2E4-ED57C42C340A}"/>
              </a:ext>
            </a:extLst>
          </p:cNvPr>
          <p:cNvSpPr txBox="1">
            <a:spLocks/>
          </p:cNvSpPr>
          <p:nvPr/>
        </p:nvSpPr>
        <p:spPr>
          <a:xfrm>
            <a:off x="838199" y="1677193"/>
            <a:ext cx="6290335" cy="817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400" dirty="0">
                <a:latin typeface="Helvetica Light" panose="020B0403020202020204" pitchFamily="34" charset="0"/>
                <a:cs typeface="Arial" panose="020B0604020202020204" pitchFamily="34" charset="0"/>
              </a:rPr>
              <a:t>Les particularités de la programation :</a:t>
            </a:r>
          </a:p>
        </p:txBody>
      </p:sp>
      <p:sp>
        <p:nvSpPr>
          <p:cNvPr id="15" name="Subtitle 2">
            <a:extLst>
              <a:ext uri="{FF2B5EF4-FFF2-40B4-BE49-F238E27FC236}">
                <a16:creationId xmlns:a16="http://schemas.microsoft.com/office/drawing/2014/main" xmlns="" id="{F963F547-FF22-3027-286E-F1C20EB9962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1 - Les avantages</a:t>
            </a:r>
          </a:p>
        </p:txBody>
      </p:sp>
      <p:sp>
        <p:nvSpPr>
          <p:cNvPr id="9" name="Content Placeholder 2">
            <a:extLst>
              <a:ext uri="{FF2B5EF4-FFF2-40B4-BE49-F238E27FC236}">
                <a16:creationId xmlns:a16="http://schemas.microsoft.com/office/drawing/2014/main" xmlns="" id="{762E9740-03EE-8FE5-0F74-9A6BBBDA3251}"/>
              </a:ext>
            </a:extLst>
          </p:cNvPr>
          <p:cNvSpPr txBox="1">
            <a:spLocks/>
          </p:cNvSpPr>
          <p:nvPr/>
        </p:nvSpPr>
        <p:spPr>
          <a:xfrm>
            <a:off x="838199" y="2342713"/>
            <a:ext cx="10833654" cy="2353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latin typeface="Helvetica Light" panose="020B0403020202020204" pitchFamily="34" charset="0"/>
                <a:cs typeface="Arial" panose="020B0604020202020204" pitchFamily="34" charset="0"/>
              </a:rPr>
              <a:t>Restaure et promeut la créativité dans le traitement des données :   multiples solutions possibles, incite l’anticipation et la rationalisation dans les démarches analytiques, etc.</a:t>
            </a:r>
          </a:p>
        </p:txBody>
      </p:sp>
    </p:spTree>
    <p:extLst>
      <p:ext uri="{BB962C8B-B14F-4D97-AF65-F5344CB8AC3E}">
        <p14:creationId xmlns:p14="http://schemas.microsoft.com/office/powerpoint/2010/main" val="148695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F384CB0-A689-A3B6-9D94-7255A6FF4774}"/>
              </a:ext>
            </a:extLst>
          </p:cNvPr>
          <p:cNvSpPr/>
          <p:nvPr/>
        </p:nvSpPr>
        <p:spPr>
          <a:xfrm>
            <a:off x="2008336" y="1787732"/>
            <a:ext cx="3272255" cy="3360207"/>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1">
            <a:extLst>
              <a:ext uri="{FF2B5EF4-FFF2-40B4-BE49-F238E27FC236}">
                <a16:creationId xmlns:a16="http://schemas.microsoft.com/office/drawing/2014/main" xmlns="" id="{05B5ACB4-25B1-DE09-07EA-31E24BE54901}"/>
              </a:ext>
            </a:extLst>
          </p:cNvPr>
          <p:cNvSpPr>
            <a:spLocks noGrp="1"/>
          </p:cNvSpPr>
          <p:nvPr>
            <p:ph type="title"/>
          </p:nvPr>
        </p:nvSpPr>
        <p:spPr/>
        <p:txBody>
          <a:bodyPr/>
          <a:lstStyle/>
          <a:p>
            <a:r>
              <a:rPr lang="fr-FR" dirty="0">
                <a:latin typeface="Helvetica Light" panose="020B0403020202020204" pitchFamily="34" charset="0"/>
                <a:cs typeface="Arial" panose="020B0604020202020204" pitchFamily="34" charset="0"/>
              </a:rPr>
              <a:t>(Encore) Un nouvel outil à maitriser</a:t>
            </a:r>
          </a:p>
        </p:txBody>
      </p:sp>
      <p:sp>
        <p:nvSpPr>
          <p:cNvPr id="8" name="Content Placeholder 2">
            <a:extLst>
              <a:ext uri="{FF2B5EF4-FFF2-40B4-BE49-F238E27FC236}">
                <a16:creationId xmlns:a16="http://schemas.microsoft.com/office/drawing/2014/main" xmlns="" id="{1EA50FEF-DF7F-B3AF-C680-0C1365688180}"/>
              </a:ext>
            </a:extLst>
          </p:cNvPr>
          <p:cNvSpPr>
            <a:spLocks noGrp="1"/>
          </p:cNvSpPr>
          <p:nvPr>
            <p:ph idx="1"/>
          </p:nvPr>
        </p:nvSpPr>
        <p:spPr>
          <a:xfrm rot="16200000">
            <a:off x="-40163" y="3257782"/>
            <a:ext cx="2819400" cy="574675"/>
          </a:xfrm>
        </p:spPr>
        <p:txBody>
          <a:bodyPr>
            <a:normAutofit/>
          </a:bodyPr>
          <a:lstStyle/>
          <a:p>
            <a:pPr marL="0" indent="0" algn="ctr">
              <a:buNone/>
            </a:pPr>
            <a:r>
              <a:rPr lang="x-none" dirty="0">
                <a:latin typeface="Helvetica Light" panose="020B0403020202020204" pitchFamily="34" charset="0"/>
                <a:cs typeface="Arial" panose="020B0604020202020204" pitchFamily="34" charset="0"/>
              </a:rPr>
              <a:t>compétence</a:t>
            </a:r>
          </a:p>
        </p:txBody>
      </p:sp>
      <p:sp>
        <p:nvSpPr>
          <p:cNvPr id="10" name="Content Placeholder 2">
            <a:extLst>
              <a:ext uri="{FF2B5EF4-FFF2-40B4-BE49-F238E27FC236}">
                <a16:creationId xmlns:a16="http://schemas.microsoft.com/office/drawing/2014/main" xmlns="" id="{16528BC3-E19E-19FD-5CC1-E3F827187F46}"/>
              </a:ext>
            </a:extLst>
          </p:cNvPr>
          <p:cNvSpPr txBox="1">
            <a:spLocks/>
          </p:cNvSpPr>
          <p:nvPr/>
        </p:nvSpPr>
        <p:spPr>
          <a:xfrm>
            <a:off x="2173819" y="5561020"/>
            <a:ext cx="2819400" cy="57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x-none" dirty="0">
                <a:latin typeface="Helvetica Light" panose="020B0403020202020204" pitchFamily="34" charset="0"/>
                <a:cs typeface="Arial" panose="020B0604020202020204" pitchFamily="34" charset="0"/>
              </a:rPr>
              <a:t>temps </a:t>
            </a:r>
          </a:p>
        </p:txBody>
      </p:sp>
      <p:pic>
        <p:nvPicPr>
          <p:cNvPr id="12" name="Picture 11">
            <a:extLst>
              <a:ext uri="{FF2B5EF4-FFF2-40B4-BE49-F238E27FC236}">
                <a16:creationId xmlns:a16="http://schemas.microsoft.com/office/drawing/2014/main" xmlns="" id="{0D02EA31-5363-E9B2-0454-EC5DAECA961F}"/>
              </a:ext>
            </a:extLst>
          </p:cNvPr>
          <p:cNvPicPr>
            <a:picLocks noChangeAspect="1"/>
          </p:cNvPicPr>
          <p:nvPr/>
        </p:nvPicPr>
        <p:blipFill>
          <a:blip r:embed="rId2">
            <a:lum bright="-20000" contrast="-40000"/>
          </a:blip>
          <a:stretch>
            <a:fillRect/>
          </a:stretch>
        </p:blipFill>
        <p:spPr>
          <a:xfrm>
            <a:off x="1886446" y="1785501"/>
            <a:ext cx="3394146" cy="3519238"/>
          </a:xfrm>
          <a:prstGeom prst="rect">
            <a:avLst/>
          </a:prstGeom>
        </p:spPr>
      </p:pic>
      <p:sp>
        <p:nvSpPr>
          <p:cNvPr id="5" name="Subtitle 2">
            <a:extLst>
              <a:ext uri="{FF2B5EF4-FFF2-40B4-BE49-F238E27FC236}">
                <a16:creationId xmlns:a16="http://schemas.microsoft.com/office/drawing/2014/main" xmlns="" id="{73C2CC3E-5C4F-A0D9-FCF1-735436BCA205}"/>
              </a:ext>
            </a:extLst>
          </p:cNvPr>
          <p:cNvSpPr txBox="1">
            <a:spLocks/>
          </p:cNvSpPr>
          <p:nvPr/>
        </p:nvSpPr>
        <p:spPr>
          <a:xfrm>
            <a:off x="520147" y="6309829"/>
            <a:ext cx="2860920" cy="43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sz="2000" dirty="0">
                <a:solidFill>
                  <a:schemeClr val="bg1">
                    <a:lumMod val="65000"/>
                  </a:schemeClr>
                </a:solidFill>
                <a:latin typeface="Helvetica Light" panose="020B0403020202020204" pitchFamily="34" charset="0"/>
              </a:rPr>
              <a:t>2 - Les inconvénients</a:t>
            </a:r>
          </a:p>
        </p:txBody>
      </p:sp>
      <p:pic>
        <p:nvPicPr>
          <p:cNvPr id="6" name="Picture 5">
            <a:extLst>
              <a:ext uri="{FF2B5EF4-FFF2-40B4-BE49-F238E27FC236}">
                <a16:creationId xmlns:a16="http://schemas.microsoft.com/office/drawing/2014/main" xmlns="" id="{8D292D6D-DF49-EACA-59FD-B47C7B1EC70D}"/>
              </a:ext>
            </a:extLst>
          </p:cNvPr>
          <p:cNvPicPr>
            <a:picLocks noChangeAspect="1"/>
          </p:cNvPicPr>
          <p:nvPr/>
        </p:nvPicPr>
        <p:blipFill rotWithShape="1">
          <a:blip r:embed="rId3"/>
          <a:srcRect l="3397" t="2412" r="1701"/>
          <a:stretch/>
        </p:blipFill>
        <p:spPr>
          <a:xfrm>
            <a:off x="6601387" y="1762009"/>
            <a:ext cx="3527778" cy="4571136"/>
          </a:xfrm>
          <a:prstGeom prst="rect">
            <a:avLst/>
          </a:prstGeom>
        </p:spPr>
      </p:pic>
    </p:spTree>
    <p:extLst>
      <p:ext uri="{BB962C8B-B14F-4D97-AF65-F5344CB8AC3E}">
        <p14:creationId xmlns:p14="http://schemas.microsoft.com/office/powerpoint/2010/main" val="3388189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6154</TotalTime>
  <Words>903</Words>
  <Application>Microsoft Office PowerPoint</Application>
  <PresentationFormat>Personnalisé</PresentationFormat>
  <Paragraphs>131</Paragraphs>
  <Slides>22</Slides>
  <Notes>0</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22</vt:i4>
      </vt:variant>
    </vt:vector>
  </HeadingPairs>
  <TitlesOfParts>
    <vt:vector size="24" baseType="lpstr">
      <vt:lpstr>Office Theme</vt:lpstr>
      <vt:lpstr>Adobe Acrobat Document</vt:lpstr>
      <vt:lpstr>L’usage du code source pour la recherche</vt:lpstr>
      <vt:lpstr>Coder vs “pointer-cliquer”</vt:lpstr>
      <vt:lpstr>Coder vs “pointer-cliquer”</vt:lpstr>
      <vt:lpstr>Coder vs “pointer-cliquer”</vt:lpstr>
      <vt:lpstr>Coder vs “pointer-cliquer”</vt:lpstr>
      <vt:lpstr>Coder vs “pointer-cliquer”</vt:lpstr>
      <vt:lpstr>Coder vs “pointer-cliquer”</vt:lpstr>
      <vt:lpstr>Coder vs “pointer-cliquer”</vt:lpstr>
      <vt:lpstr>(Encore) Un nouvel outil à maitriser</vt:lpstr>
      <vt:lpstr>Faciliter la reproductibilité</vt:lpstr>
      <vt:lpstr>Les principes de la science ouverte : FAIR</vt:lpstr>
      <vt:lpstr>Les principes de la science ouverte</vt:lpstr>
      <vt:lpstr>Les principes de la science ouverte</vt:lpstr>
      <vt:lpstr>Les principes de la science ouverte</vt:lpstr>
      <vt:lpstr>Les principes de la science ouverte</vt:lpstr>
      <vt:lpstr>En somme, pourquoi apprendre à utiliser R ?</vt:lpstr>
      <vt:lpstr>Pour plus d’informations sur R</vt:lpstr>
      <vt:lpstr>Workshop « R pour les archéologues ! »</vt:lpstr>
      <vt:lpstr>Séance 1 : Se familiariser avec le langage de programmation R </vt:lpstr>
      <vt:lpstr>Séance 2 : Analyser et visualiser un jeu de données semi-quantitatif</vt:lpstr>
      <vt:lpstr>Séance 3 : Projections spatiales automatisées </vt:lpstr>
      <vt:lpstr>Séance 4 : Les SIG sur 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aymeric hermann</dc:creator>
  <cp:lastModifiedBy>Nejma</cp:lastModifiedBy>
  <cp:revision>36</cp:revision>
  <dcterms:created xsi:type="dcterms:W3CDTF">2023-01-26T00:25:41Z</dcterms:created>
  <dcterms:modified xsi:type="dcterms:W3CDTF">2023-02-02T14:57:27Z</dcterms:modified>
</cp:coreProperties>
</file>